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7"/>
  </p:notesMasterIdLst>
  <p:sldIdLst>
    <p:sldId id="432" r:id="rId2"/>
    <p:sldId id="256" r:id="rId3"/>
    <p:sldId id="433"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9" r:id="rId22"/>
    <p:sldId id="280" r:id="rId23"/>
    <p:sldId id="281"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09" r:id="rId51"/>
    <p:sldId id="310" r:id="rId52"/>
    <p:sldId id="311" r:id="rId53"/>
    <p:sldId id="312" r:id="rId54"/>
    <p:sldId id="313" r:id="rId55"/>
    <p:sldId id="314" r:id="rId56"/>
    <p:sldId id="315" r:id="rId57"/>
    <p:sldId id="316" r:id="rId58"/>
    <p:sldId id="317" r:id="rId59"/>
    <p:sldId id="318" r:id="rId60"/>
    <p:sldId id="319" r:id="rId61"/>
    <p:sldId id="320" r:id="rId62"/>
    <p:sldId id="321" r:id="rId63"/>
    <p:sldId id="322" r:id="rId64"/>
    <p:sldId id="323" r:id="rId65"/>
    <p:sldId id="324" r:id="rId66"/>
    <p:sldId id="325" r:id="rId67"/>
    <p:sldId id="326" r:id="rId68"/>
    <p:sldId id="327"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345" r:id="rId87"/>
    <p:sldId id="346" r:id="rId88"/>
    <p:sldId id="347" r:id="rId89"/>
    <p:sldId id="348" r:id="rId90"/>
    <p:sldId id="349" r:id="rId91"/>
    <p:sldId id="350" r:id="rId92"/>
    <p:sldId id="351" r:id="rId93"/>
    <p:sldId id="352" r:id="rId94"/>
    <p:sldId id="353" r:id="rId95"/>
    <p:sldId id="354" r:id="rId96"/>
    <p:sldId id="355" r:id="rId97"/>
    <p:sldId id="356" r:id="rId98"/>
    <p:sldId id="357" r:id="rId99"/>
    <p:sldId id="358" r:id="rId100"/>
    <p:sldId id="359" r:id="rId101"/>
    <p:sldId id="360" r:id="rId102"/>
    <p:sldId id="361" r:id="rId103"/>
    <p:sldId id="362" r:id="rId104"/>
    <p:sldId id="363" r:id="rId105"/>
    <p:sldId id="364" r:id="rId106"/>
    <p:sldId id="365" r:id="rId107"/>
    <p:sldId id="366" r:id="rId108"/>
    <p:sldId id="367" r:id="rId109"/>
    <p:sldId id="368" r:id="rId110"/>
    <p:sldId id="369" r:id="rId111"/>
    <p:sldId id="370" r:id="rId112"/>
    <p:sldId id="371" r:id="rId113"/>
    <p:sldId id="372" r:id="rId114"/>
    <p:sldId id="373" r:id="rId115"/>
    <p:sldId id="374" r:id="rId116"/>
    <p:sldId id="375" r:id="rId117"/>
    <p:sldId id="376" r:id="rId118"/>
    <p:sldId id="377" r:id="rId119"/>
    <p:sldId id="378" r:id="rId120"/>
    <p:sldId id="379" r:id="rId121"/>
    <p:sldId id="380" r:id="rId122"/>
    <p:sldId id="381" r:id="rId123"/>
    <p:sldId id="382" r:id="rId124"/>
    <p:sldId id="383" r:id="rId125"/>
    <p:sldId id="384" r:id="rId126"/>
    <p:sldId id="385" r:id="rId127"/>
    <p:sldId id="386" r:id="rId128"/>
    <p:sldId id="387" r:id="rId129"/>
    <p:sldId id="388" r:id="rId130"/>
    <p:sldId id="389" r:id="rId131"/>
    <p:sldId id="390" r:id="rId132"/>
    <p:sldId id="391" r:id="rId133"/>
    <p:sldId id="392" r:id="rId134"/>
    <p:sldId id="393" r:id="rId135"/>
    <p:sldId id="394" r:id="rId136"/>
    <p:sldId id="395" r:id="rId137"/>
    <p:sldId id="396" r:id="rId138"/>
    <p:sldId id="397" r:id="rId139"/>
    <p:sldId id="398" r:id="rId140"/>
    <p:sldId id="399" r:id="rId141"/>
    <p:sldId id="400" r:id="rId142"/>
    <p:sldId id="401" r:id="rId143"/>
    <p:sldId id="402" r:id="rId144"/>
    <p:sldId id="403" r:id="rId145"/>
    <p:sldId id="404" r:id="rId146"/>
    <p:sldId id="405" r:id="rId147"/>
    <p:sldId id="406" r:id="rId148"/>
    <p:sldId id="407" r:id="rId149"/>
    <p:sldId id="408" r:id="rId150"/>
    <p:sldId id="409" r:id="rId151"/>
    <p:sldId id="410" r:id="rId152"/>
    <p:sldId id="411" r:id="rId153"/>
    <p:sldId id="412" r:id="rId154"/>
    <p:sldId id="413" r:id="rId155"/>
    <p:sldId id="414" r:id="rId156"/>
    <p:sldId id="415" r:id="rId157"/>
    <p:sldId id="416" r:id="rId158"/>
    <p:sldId id="417" r:id="rId159"/>
    <p:sldId id="418" r:id="rId160"/>
    <p:sldId id="419" r:id="rId161"/>
    <p:sldId id="420" r:id="rId162"/>
    <p:sldId id="421" r:id="rId163"/>
    <p:sldId id="422" r:id="rId164"/>
    <p:sldId id="423" r:id="rId165"/>
    <p:sldId id="424" r:id="rId16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A9F0AC-F412-4D6B-AC85-1109B527EBC9}">
  <a:tblStyle styleId="{B7A9F0AC-F412-4D6B-AC85-1109B527EB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560"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theme" Target="theme/theme1.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tableStyles" Target="tableStyle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3" Type="http://schemas.openxmlformats.org/officeDocument/2006/relationships/hyperlink" Target="https://asciichart.com/" TargetMode="External"/><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3" Type="http://schemas.openxmlformats.org/officeDocument/2006/relationships/hyperlink" Target="https://community.zoom.com/t5/Meetings/ERROR-1132/td-p/40521" TargetMode="External"/><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en.wikipedia.org/wiki/Grace_Hopper"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www.britannica.com/technology/Harvard-Mark-I"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en.wikipedia.org/wiki/Software_bug" TargetMode="External"/><Relationship Id="rId2" Type="http://schemas.openxmlformats.org/officeDocument/2006/relationships/slide" Target="../slides/slide59.xml"/><Relationship Id="rId1" Type="http://schemas.openxmlformats.org/officeDocument/2006/relationships/notesMaster" Target="../notesMasters/notesMaster1.xml"/><Relationship Id="rId4" Type="http://schemas.openxmlformats.org/officeDocument/2006/relationships/hyperlink" Target="https://en.wikipedia.org/wiki/Harvard_Mark_II"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d3b88a86b_1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d3b88a86b_1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US" dirty="0"/>
              <a:t>Introduce yourself</a:t>
            </a:r>
          </a:p>
          <a:p>
            <a:pPr marL="171450" lvl="0" indent="-171450" algn="l" rtl="0">
              <a:spcBef>
                <a:spcPts val="0"/>
              </a:spcBef>
              <a:spcAft>
                <a:spcPts val="0"/>
              </a:spcAft>
              <a:buFontTx/>
              <a:buChar char="-"/>
            </a:pPr>
            <a:r>
              <a:rPr lang="fa-IR" dirty="0"/>
              <a:t>ان شاء الله که وخت خوب و پربرکت خواهیم داشت</a:t>
            </a:r>
            <a:endParaRPr dirty="0"/>
          </a:p>
        </p:txBody>
      </p:sp>
    </p:spTree>
    <p:extLst>
      <p:ext uri="{BB962C8B-B14F-4D97-AF65-F5344CB8AC3E}">
        <p14:creationId xmlns:p14="http://schemas.microsoft.com/office/powerpoint/2010/main" val="2880149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8070e0ad67_1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8070e0ad67_1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988286dad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988286dad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600334256b_1_7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600334256b_1_7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hi3.c</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988286dadd_0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988286dadd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know where end is?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280537beb98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280537beb98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988286dadd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988286dadd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280537beb98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280537beb98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988286dadd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988286dadd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hi4.c</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988286dadd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988286dadd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280537beb98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280537beb98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fead10c7ec_6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fead10c7ec_6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802853f3a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802853f3a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Nineteen Eighty-Four</a:t>
            </a:r>
            <a:endParaRPr/>
          </a:p>
          <a:p>
            <a:pPr marL="0" lvl="0" indent="0" algn="l" rtl="0">
              <a:spcBef>
                <a:spcPts val="0"/>
              </a:spcBef>
              <a:spcAft>
                <a:spcPts val="0"/>
              </a:spcAft>
              <a:buNone/>
            </a:pPr>
            <a:r>
              <a:rPr lang="en"/>
              <a:t>George Orwell</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fead10c7ec_6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fead10c7ec_6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988286dadd_0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988286dad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hi5.c</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600334256b_1_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600334256b_1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988286dadd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988286dadd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
        <p:cNvGrpSpPr/>
        <p:nvPr/>
      </p:nvGrpSpPr>
      <p:grpSpPr>
        <a:xfrm>
          <a:off x="0" y="0"/>
          <a:ext cx="0" cy="0"/>
          <a:chOff x="0" y="0"/>
          <a:chExt cx="0" cy="0"/>
        </a:xfrm>
      </p:grpSpPr>
      <p:sp>
        <p:nvSpPr>
          <p:cNvPr id="810" name="Google Shape;810;g988286dadd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1" name="Google Shape;811;g988286dadd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988286dadd_0_4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988286dadd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600334256b_1_8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600334256b_1_8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hi6.c</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988286dad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988286dad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988286dadd_0_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988286dadd_0_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hi7.c</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600334256b_59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600334256b_59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length{0,1}.c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802853f3a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802853f3a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fead10c7ec_6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fead10c7ec_6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152d030a94b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152d030a94b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fead10c7ec_6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fead10c7ec_6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length2.c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string{0,1}.c</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601de35e0b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601de35e0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152d030a94b_0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152d030a94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80537beb98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80537beb98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
        <p:cNvGrpSpPr/>
        <p:nvPr/>
      </p:nvGrpSpPr>
      <p:grpSpPr>
        <a:xfrm>
          <a:off x="0" y="0"/>
          <a:ext cx="0" cy="0"/>
          <a:chOff x="0" y="0"/>
          <a:chExt cx="0" cy="0"/>
        </a:xfrm>
      </p:grpSpPr>
      <p:sp>
        <p:nvSpPr>
          <p:cNvPr id="870" name="Google Shape;870;g280537beb98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 name="Google Shape;871;g280537beb9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uppercase{0,1,2}.c</a:t>
            </a:r>
            <a:endParaRPr>
              <a:solidFill>
                <a:schemeClr val="dk1"/>
              </a:solidFill>
            </a:endParaRPr>
          </a:p>
          <a:p>
            <a:pPr marL="0" lvl="0" indent="0" algn="l" rtl="0">
              <a:spcBef>
                <a:spcPts val="0"/>
              </a:spcBef>
              <a:spcAft>
                <a:spcPts val="0"/>
              </a:spcAft>
              <a:buNone/>
            </a:pPr>
            <a:r>
              <a:rPr lang="en" u="sng">
                <a:solidFill>
                  <a:schemeClr val="hlink"/>
                </a:solidFill>
                <a:hlinkClick r:id="rId3"/>
              </a:rPr>
              <a:t>https://asciichart.com/</a:t>
            </a:r>
            <a:r>
              <a:rPr lang="en"/>
              <a:t>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600334256b_1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600334256b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make, cd, etc.</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421cb10800_1_9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421cb10800_1_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421cb10800_1_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421cb10800_1_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8070e0ad67_12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8070e0ad67_1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421cb10800_1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421cb10800_1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greet{0,1,2,3,4}.c</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7"/>
        <p:cNvGrpSpPr/>
        <p:nvPr/>
      </p:nvGrpSpPr>
      <p:grpSpPr>
        <a:xfrm>
          <a:off x="0" y="0"/>
          <a:ext cx="0" cy="0"/>
          <a:chOff x="0" y="0"/>
          <a:chExt cx="0" cy="0"/>
        </a:xfrm>
      </p:grpSpPr>
      <p:sp>
        <p:nvSpPr>
          <p:cNvPr id="898" name="Google Shape;898;g280537beb98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 name="Google Shape;899;g280537beb98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152d030a94b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152d030a94b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cowsay moo</a:t>
            </a:r>
            <a:endParaRPr/>
          </a:p>
          <a:p>
            <a:pPr marL="0" lvl="0" indent="0" algn="l" rtl="0">
              <a:spcBef>
                <a:spcPts val="0"/>
              </a:spcBef>
              <a:spcAft>
                <a:spcPts val="0"/>
              </a:spcAft>
              <a:buNone/>
            </a:pPr>
            <a:r>
              <a:rPr lang="en"/>
              <a:t>cowsay -f duck quack</a:t>
            </a:r>
            <a:endParaRPr/>
          </a:p>
          <a:p>
            <a:pPr marL="0" lvl="0" indent="0" algn="l" rtl="0">
              <a:spcBef>
                <a:spcPts val="0"/>
              </a:spcBef>
              <a:spcAft>
                <a:spcPts val="0"/>
              </a:spcAft>
              <a:buNone/>
            </a:pPr>
            <a:r>
              <a:rPr lang="en"/>
              <a:t>cowsay -f dragon RAWR</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600334256b_59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600334256b_59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g152d030a94b_0_3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4" name="Google Shape;914;g152d030a94b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https://community.zoom.com/t5/Meetings/ERROR-1132/td-p/40521</a:t>
            </a:r>
            <a:r>
              <a:rPr lang="en"/>
              <a:t>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
        <p:cNvGrpSpPr/>
        <p:nvPr/>
      </p:nvGrpSpPr>
      <p:grpSpPr>
        <a:xfrm>
          <a:off x="0" y="0"/>
          <a:ext cx="0" cy="0"/>
          <a:chOff x="0" y="0"/>
          <a:chExt cx="0" cy="0"/>
        </a:xfrm>
      </p:grpSpPr>
      <p:sp>
        <p:nvSpPr>
          <p:cNvPr id="918" name="Google Shape;918;g152d030a94b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 name="Google Shape;919;g152d030a94b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https://github.com/</a:t>
            </a:r>
            <a:r>
              <a:rPr lang="en"/>
              <a:t>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421cb10800_1_9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421cb10800_1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421cb10800_1_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421cb10800_1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421cb10800_1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421cb10800_1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status.c</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7"/>
        <p:cNvGrpSpPr/>
        <p:nvPr/>
      </p:nvGrpSpPr>
      <p:grpSpPr>
        <a:xfrm>
          <a:off x="0" y="0"/>
          <a:ext cx="0" cy="0"/>
          <a:chOff x="0" y="0"/>
          <a:chExt cx="0" cy="0"/>
        </a:xfrm>
      </p:grpSpPr>
      <p:sp>
        <p:nvSpPr>
          <p:cNvPr id="938" name="Google Shape;938;g600334256b_1_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9" name="Google Shape;939;g600334256b_1_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useful for TFs' testing students code (or testing code in industry in automated processes)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802853f3a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802853f3a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152d030a94b_0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152d030a94b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
        <p:cNvGrpSpPr/>
        <p:nvPr/>
      </p:nvGrpSpPr>
      <p:grpSpPr>
        <a:xfrm>
          <a:off x="0" y="0"/>
          <a:ext cx="0" cy="0"/>
          <a:chOff x="0" y="0"/>
          <a:chExt cx="0" cy="0"/>
        </a:xfrm>
      </p:grpSpPr>
      <p:sp>
        <p:nvSpPr>
          <p:cNvPr id="948" name="Google Shape;948;gfead10c7ec_6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9" name="Google Shape;949;gfead10c7ec_6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2"/>
        <p:cNvGrpSpPr/>
        <p:nvPr/>
      </p:nvGrpSpPr>
      <p:grpSpPr>
        <a:xfrm>
          <a:off x="0" y="0"/>
          <a:ext cx="0" cy="0"/>
          <a:chOff x="0" y="0"/>
          <a:chExt cx="0" cy="0"/>
        </a:xfrm>
      </p:grpSpPr>
      <p:sp>
        <p:nvSpPr>
          <p:cNvPr id="953" name="Google Shape;953;g600334256b_1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4" name="Google Shape;954;g600334256b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600334256b_1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600334256b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988286dadd_0_5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988286dadd_0_5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600334256b_1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600334256b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600334256b_1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600334256b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gef74848014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2" name="Google Shape;992;gef74848014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280537beb98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280537beb9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
        <p:cNvGrpSpPr/>
        <p:nvPr/>
      </p:nvGrpSpPr>
      <p:grpSpPr>
        <a:xfrm>
          <a:off x="0" y="0"/>
          <a:ext cx="0" cy="0"/>
          <a:chOff x="0" y="0"/>
          <a:chExt cx="0" cy="0"/>
        </a:xfrm>
      </p:grpSpPr>
      <p:sp>
        <p:nvSpPr>
          <p:cNvPr id="1007" name="Google Shape;1007;g280537beb98_0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8" name="Google Shape;1008;g280537beb9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52d030a94b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52d030a94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280537beb98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280537beb98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280537beb98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280537beb9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
        <p:cNvGrpSpPr/>
        <p:nvPr/>
      </p:nvGrpSpPr>
      <p:grpSpPr>
        <a:xfrm>
          <a:off x="0" y="0"/>
          <a:ext cx="0" cy="0"/>
          <a:chOff x="0" y="0"/>
          <a:chExt cx="0" cy="0"/>
        </a:xfrm>
      </p:grpSpPr>
      <p:sp>
        <p:nvSpPr>
          <p:cNvPr id="1030" name="Google Shape;1030;gfead10c7ec_6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 name="Google Shape;1031;gfead10c7ec_6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ef74848014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ef74848014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600334256b_1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600334256b_1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ef74848014_2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 name="Google Shape;1048;gef74848014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ef74848014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ef7484801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ef74848014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ef74848014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ef74848014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ef74848014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
        <p:cNvGrpSpPr/>
        <p:nvPr/>
      </p:nvGrpSpPr>
      <p:grpSpPr>
        <a:xfrm>
          <a:off x="0" y="0"/>
          <a:ext cx="0" cy="0"/>
          <a:chOff x="0" y="0"/>
          <a:chExt cx="0" cy="0"/>
        </a:xfrm>
      </p:grpSpPr>
      <p:sp>
        <p:nvSpPr>
          <p:cNvPr id="1067" name="Google Shape;1067;gef74848014_2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 name="Google Shape;1068;gef74848014_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008459a0eb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08459a0e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ef74848014_2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ef74848014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ef74848014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ef74848014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ef74848014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ef74848014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ef74848014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ef74848014_2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5315c3a6c0_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15315c3a6c0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152b199c420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152b199c420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80537beb98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80537beb9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know it doesn't feel like it, but have had training wheels on…</a:t>
            </a:r>
            <a:endParaRPr/>
          </a:p>
          <a:p>
            <a:pPr marL="0" lvl="0" indent="0" algn="l" rtl="0">
              <a:spcBef>
                <a:spcPts val="0"/>
              </a:spcBef>
              <a:spcAft>
                <a:spcPts val="0"/>
              </a:spcAft>
              <a:buNone/>
            </a:pPr>
            <a:r>
              <a:rPr lang="en"/>
              <a:t>bottom-up understanding, to deduce solutions to problems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988286dad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988286dad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988286dadd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988286dad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d3b88a86b_1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d3b88a86b_1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21cb10800_1_4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21cb10800_1_4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600334256b_1_2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600334256b_1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600334256b_1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600334256b_1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hello1.c</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421cb10800_1_5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421cb10800_1_5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21cb10800_1_5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21cb10800_1_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21cb10800_1_5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21cb10800_1_5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21cb10800_1_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21cb10800_1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80537beb98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80537beb98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80537beb98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80537beb9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421cb10800_1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421cb10800_1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d3b88a86b_17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ed3b88a86b_1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150709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21cb10800_1_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21cb10800_1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421cb10800_1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421cb10800_1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21cb10800_1_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21cb10800_1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421cb10800_1_5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421cb10800_1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421cb10800_1_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421cb10800_1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21cb10800_1_5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21cb10800_1_5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21cb10800_1_5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21cb10800_1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421cb10800_1_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421cb10800_1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421cb10800_1_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421cb10800_1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421cb10800_1_5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421cb10800_1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802853f3a5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802853f3a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421cb10800_1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421cb10800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360bc607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4360bc60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21cb10800_1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21cb10800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600334256b_1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600334256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files involved</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421cb10800_1_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421cb10800_1_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21cb10800_1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21cb10800_1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421cb10800_1_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421cb10800_1_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421cb10800_1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421cb10800_1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421cb10800_1_6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421cb10800_1_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21cb10800_1_6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21cb10800_1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0s and 1s for printf.c are actually those for libc.so.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52d030a94b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52d030a94b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One Fish Two Fish Red Fish Blue Fish</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421cb10800_1_6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421cb10800_1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00334256b_1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00334256b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00334256b_59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00334256b_59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2d030a94b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2d030a94b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52d030a94b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52d030a94b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intellectual property</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52d030a94b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52d030a94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easier with hello-world than with, e.g., loops, which could be for loops or while loops, etc.</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00334256b_59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00334256b_59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52d030a94b_0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52d030a94b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https://en.wikipedia.org/wiki/Grace_Hopper</a:t>
            </a:r>
            <a:r>
              <a:rPr lang="en"/>
              <a:t> </a:t>
            </a:r>
            <a:endParaRPr/>
          </a:p>
          <a:p>
            <a:pPr marL="0" lvl="0" indent="0" algn="l" rtl="0">
              <a:spcBef>
                <a:spcPts val="0"/>
              </a:spcBef>
              <a:spcAft>
                <a:spcPts val="0"/>
              </a:spcAft>
              <a:buNone/>
            </a:pPr>
            <a:r>
              <a:rPr lang="en"/>
              <a:t>Dr Grace Hopper, Yale PhD</a:t>
            </a:r>
            <a:endParaRPr/>
          </a:p>
          <a:p>
            <a:pPr marL="0" lvl="0" indent="0" algn="l" rtl="0">
              <a:spcBef>
                <a:spcPts val="0"/>
              </a:spcBef>
              <a:spcAft>
                <a:spcPts val="0"/>
              </a:spcAft>
              <a:buNone/>
            </a:pPr>
            <a:r>
              <a:rPr lang="en"/>
              <a:t>Rear Admiral in Navy</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152d030a94b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152d030a94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https://www.britannica.com/technology/Harvard-Mark-I</a:t>
            </a:r>
            <a:r>
              <a:rPr lang="en"/>
              <a:t> </a:t>
            </a:r>
            <a:endParaRPr/>
          </a:p>
          <a:p>
            <a:pPr marL="0" lvl="0" indent="0" algn="l" rtl="0">
              <a:spcBef>
                <a:spcPts val="0"/>
              </a:spcBef>
              <a:spcAft>
                <a:spcPts val="0"/>
              </a:spcAft>
              <a:buNone/>
            </a:pPr>
            <a:r>
              <a:rPr lang="en"/>
              <a:t>SEC</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600334256b_59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600334256b_59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https://en.wikipedia.org/wiki/Software_bug</a:t>
            </a:r>
            <a:endParaRPr/>
          </a:p>
          <a:p>
            <a:pPr marL="0" lvl="0" indent="0" algn="l" rtl="0">
              <a:spcBef>
                <a:spcPts val="0"/>
              </a:spcBef>
              <a:spcAft>
                <a:spcPts val="0"/>
              </a:spcAft>
              <a:buNone/>
            </a:pPr>
            <a:r>
              <a:rPr lang="en" u="sng">
                <a:solidFill>
                  <a:schemeClr val="hlink"/>
                </a:solidFill>
                <a:hlinkClick r:id="rId4"/>
              </a:rPr>
              <a:t>https://en.wikipedia.org/wiki/Harvard_Mark_II</a:t>
            </a:r>
            <a:r>
              <a:rPr lang="en"/>
              <a:t> </a:t>
            </a:r>
            <a:endParaRPr>
              <a:solidFill>
                <a:schemeClr val="dk1"/>
              </a:solidFill>
            </a:endParaRPr>
          </a:p>
          <a:p>
            <a:pPr marL="0" lvl="0" indent="0" algn="l" rtl="0">
              <a:spcBef>
                <a:spcPts val="0"/>
              </a:spcBef>
              <a:spcAft>
                <a:spcPts val="0"/>
              </a:spcAft>
              <a:buNone/>
            </a:pPr>
            <a:r>
              <a:rPr lang="en">
                <a:solidFill>
                  <a:schemeClr val="dk1"/>
                </a:solidFill>
              </a:rPr>
              <a:t>Mark II</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52d030a94b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52d030a94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600334256b_59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600334256b_59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"First actual case of bug being found", now in Smithsonian</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ef5e5cdcb2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ef5e5cdcb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008459a0eb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008459a0e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008459a0eb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008459a0e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ef14aaad7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ef14aaad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buggy{0,1}.c</a:t>
            </a:r>
            <a:endParaRPr>
              <a:solidFill>
                <a:schemeClr val="dk1"/>
              </a:solidFill>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ef14aaad79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ef14aaad7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buggy2.c</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ef14aaad79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ef14aaad79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52d030a94b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52d030a94b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988286dadd_0_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988286dadd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600334256b_1_4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600334256b_1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 == 2 billion</a:t>
            </a:r>
            <a:endParaRPr/>
          </a:p>
          <a:p>
            <a:pPr marL="0" lvl="0" indent="0" algn="l" rtl="0">
              <a:spcBef>
                <a:spcPts val="0"/>
              </a:spcBef>
              <a:spcAft>
                <a:spcPts val="0"/>
              </a:spcAft>
              <a:buNone/>
            </a:pPr>
            <a:r>
              <a:rPr lang="en"/>
              <a:t>long == 9 quintillion (signed)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8070e0ad67_12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8070e0ad67_1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421cb10800_1_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421cb10800_1_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421cb10800_1_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421cb10800_1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421cb10800_1_6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421cb10800_1_6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421cb10800_1_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421cb10800_1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421cb10800_1_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421cb10800_1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421cb10800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421cb10800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421cb10800_1_8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421cb10800_1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600334256b_1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600334256b_1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421cb10800_1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421cb10800_1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600334256b_1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600334256b_1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2d030a94b_0_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2d030a94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Oh, the Places You'll Go!</a:t>
            </a:r>
            <a:endParaRPr/>
          </a:p>
          <a:p>
            <a:pPr marL="0" lvl="0" indent="0" algn="l" rtl="0">
              <a:spcBef>
                <a:spcPts val="0"/>
              </a:spcBef>
              <a:spcAft>
                <a:spcPts val="0"/>
              </a:spcAft>
              <a:buNone/>
            </a:pPr>
            <a:r>
              <a:rPr lang="en"/>
              <a:t>Dr. Seuss</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600334256b_1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600334256b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988286dadd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988286dadd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scores0.c</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988286dadd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988286dadd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988286dadd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988286dadd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988286dadd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988286dadd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988286dadd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988286dadd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988286dadd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988286dadd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988286dadd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988286dadd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 best design</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988286dadd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988286dadd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988286dadd_0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988286dadd_0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52d030a94b_0_2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52d030a94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988286dadd_0_3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988286dadd_0_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scores1.c</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988286dadd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988286dad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scores{2,3,4,5}.c</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6"/>
        <p:cNvGrpSpPr/>
        <p:nvPr/>
      </p:nvGrpSpPr>
      <p:grpSpPr>
        <a:xfrm>
          <a:off x="0" y="0"/>
          <a:ext cx="0" cy="0"/>
          <a:chOff x="0" y="0"/>
          <a:chExt cx="0" cy="0"/>
        </a:xfrm>
      </p:grpSpPr>
      <p:sp>
        <p:nvSpPr>
          <p:cNvPr id="697" name="Google Shape;697;g28070e0ad67_1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8" name="Google Shape;698;g28070e0ad67_1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988286dadd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988286dadd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hi{0,1}.c</a:t>
            </a:r>
            <a:endParaRPr/>
          </a:p>
          <a:p>
            <a:pPr marL="0" lvl="0" indent="0" algn="l" rtl="0">
              <a:spcBef>
                <a:spcPts val="0"/>
              </a:spcBef>
              <a:spcAft>
                <a:spcPts val="0"/>
              </a:spcAft>
              <a:buNone/>
            </a:pPr>
            <a:r>
              <a:rPr lang="en"/>
              <a:t>what about chars?</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988286dadd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988286dadd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600334256b_1_5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600334256b_1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600334256b_1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600334256b_1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600334256b_1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600334256b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280537beb98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280537beb9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types have fixed length, so how implement strings?</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
        <p:cNvGrpSpPr/>
        <p:nvPr/>
      </p:nvGrpSpPr>
      <p:grpSpPr>
        <a:xfrm>
          <a:off x="0" y="0"/>
          <a:ext cx="0" cy="0"/>
          <a:chOff x="0" y="0"/>
          <a:chExt cx="0" cy="0"/>
        </a:xfrm>
      </p:grpSpPr>
      <p:sp>
        <p:nvSpPr>
          <p:cNvPr id="734" name="Google Shape;734;g988286dadd_0_2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 name="Google Shape;735;g988286dad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hi2.c</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1.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0.xml"/><Relationship Id="rId1" Type="http://schemas.openxmlformats.org/officeDocument/2006/relationships/slideLayout" Target="../slideLayouts/slideLayout1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1.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1.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1.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1.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1.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hyperlink" Target="https://manual.cs50.io/#string.h" TargetMode="External"/><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hyperlink" Target="https://manual.cs50.io/#ctype.h" TargetMode="External"/><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5.xml"/><Relationship Id="rId1" Type="http://schemas.openxmlformats.org/officeDocument/2006/relationships/slideLayout" Target="../slideLayouts/slideLayout11.xml"/></Relationships>
</file>

<file path=ppt/slides/_rels/slide1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6.xml"/><Relationship Id="rId1" Type="http://schemas.openxmlformats.org/officeDocument/2006/relationships/slideLayout" Target="../slideLayouts/slideLayout11.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3.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4.xml"/><Relationship Id="rId1" Type="http://schemas.openxmlformats.org/officeDocument/2006/relationships/slideLayout" Target="../slideLayouts/slideLayout11.xml"/></Relationships>
</file>

<file path=ppt/slides/_rels/slide1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5.xml"/><Relationship Id="rId1" Type="http://schemas.openxmlformats.org/officeDocument/2006/relationships/slideLayout" Target="../slideLayouts/slideLayout11.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3.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4.xml"/><Relationship Id="rId1" Type="http://schemas.openxmlformats.org/officeDocument/2006/relationships/slideLayout" Target="../slideLayouts/slideLayout11.xml"/></Relationships>
</file>

<file path=ppt/slides/_rels/slide16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9.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0.xml"/><Relationship Id="rId1" Type="http://schemas.openxmlformats.org/officeDocument/2006/relationships/slideLayout" Target="../slideLayouts/slideLayout11.xml"/></Relationships>
</file>

<file path=ppt/slides/_rels/slide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hyperlink" Target="https://cs50.ai" TargetMode="External"/><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0.xml"/><Relationship Id="rId1" Type="http://schemas.openxmlformats.org/officeDocument/2006/relationships/slideLayout" Target="../slideLayouts/slideLayout11.xml"/></Relationships>
</file>

<file path=ppt/slides/_rels/slide7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1.xml"/><Relationship Id="rId1" Type="http://schemas.openxmlformats.org/officeDocument/2006/relationships/slideLayout" Target="../slideLayouts/slideLayout11.xml"/></Relationships>
</file>

<file path=ppt/slides/_rels/slide7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2.xml"/><Relationship Id="rId1" Type="http://schemas.openxmlformats.org/officeDocument/2006/relationships/slideLayout" Target="../slideLayouts/slideLayout11.xml"/></Relationships>
</file>

<file path=ppt/slides/_rels/slide7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3.xml"/><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4.xml"/><Relationship Id="rId1" Type="http://schemas.openxmlformats.org/officeDocument/2006/relationships/slideLayout" Target="../slideLayouts/slideLayout11.xml"/></Relationships>
</file>

<file path=ppt/slides/_rels/slide7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5.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6.xml"/><Relationship Id="rId1" Type="http://schemas.openxmlformats.org/officeDocument/2006/relationships/slideLayout" Target="../slideLayouts/slideLayout11.xml"/></Relationships>
</file>

<file path=ppt/slides/_rels/slide7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7.xml"/><Relationship Id="rId1" Type="http://schemas.openxmlformats.org/officeDocument/2006/relationships/slideLayout" Target="../slideLayouts/slideLayout11.xml"/></Relationships>
</file>

<file path=ppt/slides/_rels/slide7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8.xml"/><Relationship Id="rId1" Type="http://schemas.openxmlformats.org/officeDocument/2006/relationships/slideLayout" Target="../slideLayouts/slideLayout11.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1.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1.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1.xml"/></Relationships>
</file>

<file path=ppt/slides/_rels/slide9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title"/>
          </p:nvPr>
        </p:nvSpPr>
        <p:spPr>
          <a:xfrm>
            <a:off x="311700" y="2117323"/>
            <a:ext cx="8520600" cy="90885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s-AF" sz="3200" dirty="0"/>
              <a:t>بسم الله الرحمن الرحیم</a:t>
            </a:r>
            <a:endParaRPr sz="3200" dirty="0">
              <a:solidFill>
                <a:srgbClr val="FFFF00"/>
              </a:solidFill>
            </a:endParaRPr>
          </a:p>
        </p:txBody>
      </p:sp>
    </p:spTree>
    <p:extLst>
      <p:ext uri="{BB962C8B-B14F-4D97-AF65-F5344CB8AC3E}">
        <p14:creationId xmlns:p14="http://schemas.microsoft.com/office/powerpoint/2010/main" val="4191669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graphicFrame>
        <p:nvGraphicFramePr>
          <p:cNvPr id="742" name="Google Shape;742;p116"/>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graphicFrame>
        <p:nvGraphicFramePr>
          <p:cNvPr id="747" name="Google Shape;747;p117"/>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graphicFrame>
        <p:nvGraphicFramePr>
          <p:cNvPr id="752" name="Google Shape;752;p118"/>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graphicFrame>
        <p:nvGraphicFramePr>
          <p:cNvPr id="757" name="Google Shape;757;p119"/>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00000000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61"/>
        <p:cNvGrpSpPr/>
        <p:nvPr/>
      </p:nvGrpSpPr>
      <p:grpSpPr>
        <a:xfrm>
          <a:off x="0" y="0"/>
          <a:ext cx="0" cy="0"/>
          <a:chOff x="0" y="0"/>
          <a:chExt cx="0" cy="0"/>
        </a:xfrm>
      </p:grpSpPr>
      <p:graphicFrame>
        <p:nvGraphicFramePr>
          <p:cNvPr id="762" name="Google Shape;762;p120"/>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graphicFrame>
        <p:nvGraphicFramePr>
          <p:cNvPr id="767" name="Google Shape;767;p121"/>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graphicFrame>
        <p:nvGraphicFramePr>
          <p:cNvPr id="772" name="Google Shape;772;p122"/>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graphicFrame>
        <p:nvGraphicFramePr>
          <p:cNvPr id="777" name="Google Shape;777;p123"/>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1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NUL</a:t>
            </a:r>
            <a:endParaRPr>
              <a:latin typeface="Consolas"/>
              <a:ea typeface="Consolas"/>
              <a:cs typeface="Consolas"/>
              <a:sym typeface="Consolas"/>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pic>
        <p:nvPicPr>
          <p:cNvPr id="787" name="Google Shape;787;p125"/>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a:t>
            </a:r>
            <a:endParaRPr sz="250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pic>
        <p:nvPicPr>
          <p:cNvPr id="792" name="Google Shape;792;p126"/>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793" name="Google Shape;793;p126"/>
          <p:cNvSpPr/>
          <p:nvPr/>
        </p:nvSpPr>
        <p:spPr>
          <a:xfrm>
            <a:off x="1333500" y="0"/>
            <a:ext cx="7810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1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string t = "BYE!";</a:t>
            </a:r>
            <a:endParaRPr>
              <a:solidFill>
                <a:srgbClr val="FFFFFF"/>
              </a:solidFill>
              <a:latin typeface="Consolas"/>
              <a:ea typeface="Consolas"/>
              <a:cs typeface="Consolas"/>
              <a:sym typeface="Consolas"/>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graphicFrame>
        <p:nvGraphicFramePr>
          <p:cNvPr id="803" name="Google Shape;803;p128"/>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graphicFrame>
        <p:nvGraphicFramePr>
          <p:cNvPr id="808" name="Google Shape;808;p129"/>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12"/>
        <p:cNvGrpSpPr/>
        <p:nvPr/>
      </p:nvGrpSpPr>
      <p:grpSpPr>
        <a:xfrm>
          <a:off x="0" y="0"/>
          <a:ext cx="0" cy="0"/>
          <a:chOff x="0" y="0"/>
          <a:chExt cx="0" cy="0"/>
        </a:xfrm>
      </p:grpSpPr>
      <p:graphicFrame>
        <p:nvGraphicFramePr>
          <p:cNvPr id="813" name="Google Shape;813;p130"/>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t</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graphicFrame>
        <p:nvGraphicFramePr>
          <p:cNvPr id="818" name="Google Shape;818;p131"/>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s[3]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t[0]</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t[1]</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t[2]</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t[4]</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1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string words[2];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words</a:t>
            </a:r>
            <a:r>
              <a:rPr lang="en">
                <a:solidFill>
                  <a:srgbClr val="FFFFFF"/>
                </a:solidFill>
                <a:latin typeface="Consolas"/>
                <a:ea typeface="Consolas"/>
                <a:cs typeface="Consolas"/>
                <a:sym typeface="Consolas"/>
              </a:rPr>
              <a:t>[0] = "HI!";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words[1] = "BYE!";</a:t>
            </a:r>
            <a:endParaRPr>
              <a:solidFill>
                <a:schemeClr val="dk1"/>
              </a:solidFill>
              <a:latin typeface="Consolas"/>
              <a:ea typeface="Consolas"/>
              <a:cs typeface="Consolas"/>
              <a:sym typeface="Consolas"/>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27"/>
        <p:cNvGrpSpPr/>
        <p:nvPr/>
      </p:nvGrpSpPr>
      <p:grpSpPr>
        <a:xfrm>
          <a:off x="0" y="0"/>
          <a:ext cx="0" cy="0"/>
          <a:chOff x="0" y="0"/>
          <a:chExt cx="0" cy="0"/>
        </a:xfrm>
      </p:grpSpPr>
      <p:graphicFrame>
        <p:nvGraphicFramePr>
          <p:cNvPr id="828" name="Google Shape;828;p133"/>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words[0]</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words[1]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endParaRPr/>
                    </a:p>
                  </a:txBody>
                  <a:tcPr marL="91425" marR="91425" marT="91425" marB="91425" anchor="b">
                    <a:lnL w="38100" cap="flat" cmpd="sng">
                      <a:solidFill>
                        <a:srgbClr val="000000"/>
                      </a:solidFill>
                      <a:prstDash val="solid"/>
                      <a:round/>
                      <a:headEnd type="none" w="sm" len="sm"/>
                      <a:tailEnd type="none" w="sm" len="sm"/>
                    </a:lnL>
                    <a:lnR w="38100" cap="flat" cmpd="sng">
                      <a:solidFill>
                        <a:srgbClr val="0000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 </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graphicFrame>
        <p:nvGraphicFramePr>
          <p:cNvPr id="833" name="Google Shape;833;p134"/>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words[0][0]</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words[0][1]</a:t>
                      </a:r>
                      <a:endParaRPr sz="1200"/>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words[0][3]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words[1][0]</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words[1][1]</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words[1][2]</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words[1][3]</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ctr" rtl="0">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marL="0" lvl="0" indent="0" algn="ctr" rtl="0">
                        <a:spcBef>
                          <a:spcPts val="0"/>
                        </a:spcBef>
                        <a:spcAft>
                          <a:spcPts val="0"/>
                        </a:spcAft>
                        <a:buNone/>
                      </a:pPr>
                      <a:r>
                        <a:rPr lang="en" sz="1200">
                          <a:solidFill>
                            <a:schemeClr val="dk1"/>
                          </a:solidFill>
                          <a:latin typeface="Consolas"/>
                          <a:ea typeface="Consolas"/>
                          <a:cs typeface="Consolas"/>
                          <a:sym typeface="Consolas"/>
                        </a:rPr>
                        <a:t>words[1][4]</a:t>
                      </a:r>
                      <a:endParaRPr sz="4800">
                        <a:solidFill>
                          <a:schemeClr val="dk1"/>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37"/>
        <p:cNvGrpSpPr/>
        <p:nvPr/>
      </p:nvGrpSpPr>
      <p:grpSpPr>
        <a:xfrm>
          <a:off x="0" y="0"/>
          <a:ext cx="0" cy="0"/>
          <a:chOff x="0" y="0"/>
          <a:chExt cx="0" cy="0"/>
        </a:xfrm>
      </p:grpSpPr>
      <p:sp>
        <p:nvSpPr>
          <p:cNvPr id="838" name="Google Shape;838;p13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10</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3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string.h</a:t>
            </a:r>
            <a:endParaRPr>
              <a:latin typeface="Consolas"/>
              <a:ea typeface="Consolas"/>
              <a:cs typeface="Consolas"/>
              <a:sym typeface="Consolas"/>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Google Shape;848;p13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manual.cs50.io/#string.h</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13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strlen</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57"/>
        <p:cNvGrpSpPr/>
        <p:nvPr/>
      </p:nvGrpSpPr>
      <p:grpSpPr>
        <a:xfrm>
          <a:off x="0" y="0"/>
          <a:ext cx="0" cy="0"/>
          <a:chOff x="0" y="0"/>
          <a:chExt cx="0" cy="0"/>
        </a:xfrm>
      </p:grpSpPr>
      <p:sp>
        <p:nvSpPr>
          <p:cNvPr id="858" name="Google Shape;858;p13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ctype.h</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14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manual.cs50.io/#ctype.h</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pic>
        <p:nvPicPr>
          <p:cNvPr id="868" name="Google Shape;868;p141"/>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872"/>
        <p:cNvGrpSpPr/>
        <p:nvPr/>
      </p:nvGrpSpPr>
      <p:grpSpPr>
        <a:xfrm>
          <a:off x="0" y="0"/>
          <a:ext cx="0" cy="0"/>
          <a:chOff x="0" y="0"/>
          <a:chExt cx="0" cy="0"/>
        </a:xfrm>
      </p:grpSpPr>
      <p:pic>
        <p:nvPicPr>
          <p:cNvPr id="873" name="Google Shape;873;p142"/>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874" name="Google Shape;874;p142"/>
          <p:cNvSpPr/>
          <p:nvPr/>
        </p:nvSpPr>
        <p:spPr>
          <a:xfrm>
            <a:off x="300" y="0"/>
            <a:ext cx="42360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2"/>
          <p:cNvSpPr/>
          <p:nvPr/>
        </p:nvSpPr>
        <p:spPr>
          <a:xfrm>
            <a:off x="7450275" y="0"/>
            <a:ext cx="16938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2"/>
          <p:cNvSpPr/>
          <p:nvPr/>
        </p:nvSpPr>
        <p:spPr>
          <a:xfrm>
            <a:off x="5333975" y="0"/>
            <a:ext cx="1018500" cy="5143500"/>
          </a:xfrm>
          <a:prstGeom prst="rect">
            <a:avLst/>
          </a:prstGeom>
          <a:solidFill>
            <a:srgbClr val="000000">
              <a:alpha val="74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4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command-line arguments</a:t>
            </a:r>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14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145"/>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void</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895"/>
        <p:cNvGrpSpPr/>
        <p:nvPr/>
      </p:nvGrpSpPr>
      <p:grpSpPr>
        <a:xfrm>
          <a:off x="0" y="0"/>
          <a:ext cx="0" cy="0"/>
          <a:chOff x="0" y="0"/>
          <a:chExt cx="0" cy="0"/>
        </a:xfrm>
      </p:grpSpPr>
      <p:sp>
        <p:nvSpPr>
          <p:cNvPr id="896" name="Google Shape;896;p146"/>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000000"/>
                </a:solidFill>
                <a:highlight>
                  <a:schemeClr val="dk1"/>
                </a:highlight>
                <a:latin typeface="Consolas"/>
                <a:ea typeface="Consolas"/>
                <a:cs typeface="Consolas"/>
                <a:sym typeface="Consolas"/>
              </a:rPr>
              <a:t>int argc, string argv[]</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Shape 900"/>
        <p:cNvGrpSpPr/>
        <p:nvPr/>
      </p:nvGrpSpPr>
      <p:grpSpPr>
        <a:xfrm>
          <a:off x="0" y="0"/>
          <a:ext cx="0" cy="0"/>
          <a:chOff x="0" y="0"/>
          <a:chExt cx="0" cy="0"/>
        </a:xfrm>
      </p:grpSpPr>
      <p:sp>
        <p:nvSpPr>
          <p:cNvPr id="901" name="Google Shape;901;p14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ASCII art</a:t>
            </a:r>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14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cowsay</a:t>
            </a:r>
            <a:endParaRPr>
              <a:latin typeface="Consolas"/>
              <a:ea typeface="Consolas"/>
              <a:cs typeface="Consolas"/>
              <a:sym typeface="Consolas"/>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14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exit status</a:t>
            </a:r>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916" name="Google Shape;916;p150"/>
          <p:cNvPicPr preferRelativeResize="0"/>
          <p:nvPr/>
        </p:nvPicPr>
        <p:blipFill>
          <a:blip r:embed="rId3">
            <a:alphaModFix/>
          </a:blip>
          <a:stretch>
            <a:fillRect/>
          </a:stretch>
        </p:blipFill>
        <p:spPr>
          <a:xfrm>
            <a:off x="1893900" y="152400"/>
            <a:ext cx="5356208" cy="4838700"/>
          </a:xfrm>
          <a:prstGeom prst="rect">
            <a:avLst/>
          </a:prstGeom>
          <a:noFill/>
          <a:ln>
            <a:noFill/>
          </a:ln>
        </p:spPr>
      </p:pic>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Shape 920"/>
        <p:cNvGrpSpPr/>
        <p:nvPr/>
      </p:nvGrpSpPr>
      <p:grpSpPr>
        <a:xfrm>
          <a:off x="0" y="0"/>
          <a:ext cx="0" cy="0"/>
          <a:chOff x="0" y="0"/>
          <a:chExt cx="0" cy="0"/>
        </a:xfrm>
      </p:grpSpPr>
      <p:pic>
        <p:nvPicPr>
          <p:cNvPr id="921" name="Google Shape;921;p151"/>
          <p:cNvPicPr preferRelativeResize="0"/>
          <p:nvPr/>
        </p:nvPicPr>
        <p:blipFill>
          <a:blip r:embed="rId3">
            <a:alphaModFix/>
          </a:blip>
          <a:stretch>
            <a:fillRect/>
          </a:stretch>
        </p:blipFill>
        <p:spPr>
          <a:xfrm>
            <a:off x="0" y="772425"/>
            <a:ext cx="9143997" cy="3598655"/>
          </a:xfrm>
          <a:prstGeom prst="rect">
            <a:avLst/>
          </a:prstGeom>
          <a:noFill/>
          <a:ln>
            <a:noFill/>
          </a:ln>
        </p:spPr>
      </p:pic>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152"/>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153"/>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rgbClr val="FFFFFF"/>
                </a:solidFill>
                <a:latin typeface="Consolas"/>
                <a:ea typeface="Consolas"/>
                <a:cs typeface="Consolas"/>
                <a:sym typeface="Consolas"/>
              </a:rPr>
              <a: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154"/>
          <p:cNvSpPr txBox="1">
            <a:spLocks noGrp="1"/>
          </p:cNvSpPr>
          <p:nvPr>
            <p:ph type="body" idx="1"/>
          </p:nvPr>
        </p:nvSpPr>
        <p:spPr>
          <a:xfrm>
            <a:off x="2008650" y="1350150"/>
            <a:ext cx="5126700" cy="244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#include &lt;stdio.h&gt;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a:t>
            </a:r>
            <a:r>
              <a:rPr lang="en">
                <a:solidFill>
                  <a:schemeClr val="dk1"/>
                </a:solidFill>
                <a:latin typeface="Consolas"/>
                <a:ea typeface="Consolas"/>
                <a:cs typeface="Consolas"/>
                <a:sym typeface="Consolas"/>
              </a:rPr>
              <a:t> main(void)</a:t>
            </a:r>
            <a:br>
              <a:rPr lang="en">
                <a:solidFill>
                  <a:schemeClr val="dk1"/>
                </a:solidFill>
                <a:latin typeface="Consolas"/>
                <a:ea typeface="Consolas"/>
                <a:cs typeface="Consolas"/>
                <a:sym typeface="Consolas"/>
              </a:rPr>
            </a:b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    ...</a:t>
            </a:r>
            <a:endParaRPr>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Shape 940"/>
        <p:cNvGrpSpPr/>
        <p:nvPr/>
      </p:nvGrpSpPr>
      <p:grpSpPr>
        <a:xfrm>
          <a:off x="0" y="0"/>
          <a:ext cx="0" cy="0"/>
          <a:chOff x="0" y="0"/>
          <a:chExt cx="0" cy="0"/>
        </a:xfrm>
      </p:grpSpPr>
      <p:sp>
        <p:nvSpPr>
          <p:cNvPr id="941" name="Google Shape;941;p15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echo $?</a:t>
            </a:r>
            <a:endParaRPr>
              <a:latin typeface="Consolas"/>
              <a:ea typeface="Consolas"/>
              <a:cs typeface="Consolas"/>
              <a:sym typeface="Consola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15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cryptography</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Shape 950"/>
        <p:cNvGrpSpPr/>
        <p:nvPr/>
      </p:nvGrpSpPr>
      <p:grpSpPr>
        <a:xfrm>
          <a:off x="0" y="0"/>
          <a:ext cx="0" cy="0"/>
          <a:chOff x="0" y="0"/>
          <a:chExt cx="0" cy="0"/>
        </a:xfrm>
      </p:grpSpPr>
      <p:sp>
        <p:nvSpPr>
          <p:cNvPr id="951" name="Google Shape;951;p15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encryption</a:t>
            </a:r>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Shape 955"/>
        <p:cNvGrpSpPr/>
        <p:nvPr/>
      </p:nvGrpSpPr>
      <p:grpSpPr>
        <a:xfrm>
          <a:off x="0" y="0"/>
          <a:ext cx="0" cy="0"/>
          <a:chOff x="0" y="0"/>
          <a:chExt cx="0" cy="0"/>
        </a:xfrm>
      </p:grpSpPr>
      <p:sp>
        <p:nvSpPr>
          <p:cNvPr id="956" name="Google Shape;956;p158"/>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8"/>
          <p:cNvSpPr txBox="1"/>
          <p:nvPr/>
        </p:nvSpPr>
        <p:spPr>
          <a:xfrm>
            <a:off x="1283157" y="2195550"/>
            <a:ext cx="19263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input →  </a:t>
            </a:r>
            <a:endParaRPr sz="3600">
              <a:solidFill>
                <a:srgbClr val="FFFFFF"/>
              </a:solidFill>
            </a:endParaRPr>
          </a:p>
        </p:txBody>
      </p:sp>
      <p:sp>
        <p:nvSpPr>
          <p:cNvPr id="958" name="Google Shape;958;p158"/>
          <p:cNvSpPr txBox="1"/>
          <p:nvPr/>
        </p:nvSpPr>
        <p:spPr>
          <a:xfrm>
            <a:off x="5886057" y="2195550"/>
            <a:ext cx="2220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output</a:t>
            </a:r>
            <a:endParaRPr sz="3600">
              <a:solidFill>
                <a:srgbClr val="FFFFFF"/>
              </a:solidFil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15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9"/>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65" name="Google Shape;965;p159"/>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16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60"/>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72" name="Google Shape;972;p160"/>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73" name="Google Shape;973;p16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6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cipher</a:t>
            </a:r>
            <a:endParaRPr/>
          </a:p>
        </p:txBody>
      </p:sp>
      <p:sp>
        <p:nvSpPr>
          <p:cNvPr id="979" name="Google Shape;979;p161"/>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61"/>
          <p:cNvSpPr txBox="1"/>
          <p:nvPr/>
        </p:nvSpPr>
        <p:spPr>
          <a:xfrm>
            <a:off x="201896" y="21955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plaintext →  </a:t>
            </a:r>
            <a:endParaRPr sz="3600">
              <a:solidFill>
                <a:srgbClr val="FFFFFF"/>
              </a:solidFill>
            </a:endParaRPr>
          </a:p>
        </p:txBody>
      </p:sp>
      <p:sp>
        <p:nvSpPr>
          <p:cNvPr id="981" name="Google Shape;981;p161"/>
          <p:cNvSpPr txBox="1"/>
          <p:nvPr/>
        </p:nvSpPr>
        <p:spPr>
          <a:xfrm>
            <a:off x="5886048" y="2195550"/>
            <a:ext cx="29013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ciphertext</a:t>
            </a:r>
            <a:endParaRPr sz="3600">
              <a:solidFill>
                <a:srgbClr val="FFFFFF"/>
              </a:solidFill>
            </a:endParaRPr>
          </a:p>
        </p:txBody>
      </p:sp>
      <p:sp>
        <p:nvSpPr>
          <p:cNvPr id="982" name="Google Shape;982;p161"/>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3600">
                <a:solidFill>
                  <a:srgbClr val="FFFFFF"/>
                </a:solidFill>
              </a:rPr>
              <a:t>key →  </a:t>
            </a:r>
            <a:endParaRPr sz="3600">
              <a:solidFill>
                <a:srgbClr val="FFFFFF"/>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162"/>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62"/>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89" name="Google Shape;989;p162"/>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163"/>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63"/>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996" name="Google Shape;996;p163"/>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IJ!</a:t>
            </a:r>
            <a:endParaRPr sz="2400">
              <a:solidFill>
                <a:srgbClr val="FFFFFF"/>
              </a:solidFill>
              <a:latin typeface="Consolas"/>
              <a:ea typeface="Consolas"/>
              <a:cs typeface="Consolas"/>
              <a:sym typeface="Consolas"/>
            </a:endParaRPr>
          </a:p>
        </p:txBody>
      </p:sp>
      <p:sp>
        <p:nvSpPr>
          <p:cNvPr id="997" name="Google Shape;997;p163"/>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164"/>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64"/>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04" name="Google Shape;1004;p164"/>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UV!</a:t>
            </a:r>
            <a:endParaRPr sz="2400">
              <a:solidFill>
                <a:srgbClr val="FFFFFF"/>
              </a:solidFill>
              <a:latin typeface="Consolas"/>
              <a:ea typeface="Consolas"/>
              <a:cs typeface="Consolas"/>
              <a:sym typeface="Consolas"/>
            </a:endParaRPr>
          </a:p>
        </p:txBody>
      </p:sp>
      <p:sp>
        <p:nvSpPr>
          <p:cNvPr id="1005" name="Google Shape;1005;p164"/>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Shape 1009"/>
        <p:cNvGrpSpPr/>
        <p:nvPr/>
      </p:nvGrpSpPr>
      <p:grpSpPr>
        <a:xfrm>
          <a:off x="0" y="0"/>
          <a:ext cx="0" cy="0"/>
          <a:chOff x="0" y="0"/>
          <a:chExt cx="0" cy="0"/>
        </a:xfrm>
      </p:grpSpPr>
      <p:sp>
        <p:nvSpPr>
          <p:cNvPr id="1010" name="Google Shape;1010;p165"/>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65"/>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12" name="Google Shape;1012;p165"/>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V YBIR LBH</a:t>
            </a:r>
            <a:endParaRPr sz="2400">
              <a:solidFill>
                <a:srgbClr val="FFFFFF"/>
              </a:solidFill>
              <a:latin typeface="Consolas"/>
              <a:ea typeface="Consolas"/>
              <a:cs typeface="Consolas"/>
              <a:sym typeface="Consolas"/>
            </a:endParaRPr>
          </a:p>
        </p:txBody>
      </p:sp>
      <p:sp>
        <p:nvSpPr>
          <p:cNvPr id="1013" name="Google Shape;1013;p165"/>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U  I  J  T   J  T   D  T  5  0</a:t>
            </a:r>
            <a:endParaRPr>
              <a:latin typeface="Consolas"/>
              <a:ea typeface="Consolas"/>
              <a:cs typeface="Consolas"/>
              <a:sym typeface="Consolas"/>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166"/>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6"/>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0" name="Google Shape;1020;p166"/>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5" name="Google Shape;1025;p167"/>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7"/>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27" name="Google Shape;1027;p167"/>
          <p:cNvSpPr txBox="1"/>
          <p:nvPr/>
        </p:nvSpPr>
        <p:spPr>
          <a:xfrm>
            <a:off x="5886050" y="2195550"/>
            <a:ext cx="32094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 LOVE YOU</a:t>
            </a:r>
            <a:endParaRPr sz="2400">
              <a:solidFill>
                <a:srgbClr val="FFFFFF"/>
              </a:solidFill>
              <a:latin typeface="Consolas"/>
              <a:ea typeface="Consolas"/>
              <a:cs typeface="Consolas"/>
              <a:sym typeface="Consolas"/>
            </a:endParaRPr>
          </a:p>
        </p:txBody>
      </p:sp>
      <p:sp>
        <p:nvSpPr>
          <p:cNvPr id="1028" name="Google Shape;1028;p167"/>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Shape 1032"/>
        <p:cNvGrpSpPr/>
        <p:nvPr/>
      </p:nvGrpSpPr>
      <p:grpSpPr>
        <a:xfrm>
          <a:off x="0" y="0"/>
          <a:ext cx="0" cy="0"/>
          <a:chOff x="0" y="0"/>
          <a:chExt cx="0" cy="0"/>
        </a:xfrm>
      </p:grpSpPr>
      <p:sp>
        <p:nvSpPr>
          <p:cNvPr id="1033" name="Google Shape;1033;p16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decryption</a:t>
            </a:r>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169"/>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69"/>
          <p:cNvSpPr txBox="1"/>
          <p:nvPr/>
        </p:nvSpPr>
        <p:spPr>
          <a:xfrm>
            <a:off x="0" y="2195550"/>
            <a:ext cx="32094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UIJT XBT DT50</a:t>
            </a:r>
            <a:r>
              <a:rPr lang="en" sz="3400">
                <a:solidFill>
                  <a:srgbClr val="FFFFFF"/>
                </a:solidFill>
              </a:rPr>
              <a:t> →  </a:t>
            </a:r>
            <a:endParaRPr sz="3400">
              <a:solidFill>
                <a:srgbClr val="FFFFFF"/>
              </a:solidFill>
            </a:endParaRPr>
          </a:p>
        </p:txBody>
      </p:sp>
      <p:sp>
        <p:nvSpPr>
          <p:cNvPr id="1040" name="Google Shape;1040;p169"/>
          <p:cNvSpPr txBox="1"/>
          <p:nvPr/>
        </p:nvSpPr>
        <p:spPr>
          <a:xfrm>
            <a:off x="201896" y="1443150"/>
            <a:ext cx="30075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1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U  I  J  T   X  B  T   D  T  5  0</a:t>
            </a:r>
            <a:endParaRPr>
              <a:latin typeface="Consolas"/>
              <a:ea typeface="Consolas"/>
              <a:cs typeface="Consolas"/>
              <a:sym typeface="Consolas"/>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Shape 1049"/>
        <p:cNvGrpSpPr/>
        <p:nvPr/>
      </p:nvGrpSpPr>
      <p:grpSpPr>
        <a:xfrm>
          <a:off x="0" y="0"/>
          <a:ext cx="0" cy="0"/>
          <a:chOff x="0" y="0"/>
          <a:chExt cx="0" cy="0"/>
        </a:xfrm>
      </p:grpSpPr>
      <p:sp>
        <p:nvSpPr>
          <p:cNvPr id="1050" name="Google Shape;1050;p17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I  J  T   X  B  T   D  T  5  0</a:t>
            </a:r>
            <a:endParaRPr>
              <a:latin typeface="Consolas"/>
              <a:ea typeface="Consolas"/>
              <a:cs typeface="Consolas"/>
              <a:sym typeface="Consolas"/>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1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J  T   X  B  T   D  T  5  0</a:t>
            </a:r>
            <a:endParaRPr>
              <a:latin typeface="Consolas"/>
              <a:ea typeface="Consolas"/>
              <a:cs typeface="Consolas"/>
              <a:sym typeface="Consolas"/>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17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T   X  B  T   D  T  5  0</a:t>
            </a:r>
            <a:endParaRPr>
              <a:latin typeface="Consolas"/>
              <a:ea typeface="Consolas"/>
              <a:cs typeface="Consolas"/>
              <a:sym typeface="Consolas"/>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17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X  B  T   D  T  5  0</a:t>
            </a:r>
            <a:endParaRPr>
              <a:latin typeface="Consolas"/>
              <a:ea typeface="Consolas"/>
              <a:cs typeface="Consolas"/>
              <a:sym typeface="Consolas"/>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Shape 1069"/>
        <p:cNvGrpSpPr/>
        <p:nvPr/>
      </p:nvGrpSpPr>
      <p:grpSpPr>
        <a:xfrm>
          <a:off x="0" y="0"/>
          <a:ext cx="0" cy="0"/>
          <a:chOff x="0" y="0"/>
          <a:chExt cx="0" cy="0"/>
        </a:xfrm>
      </p:grpSpPr>
      <p:sp>
        <p:nvSpPr>
          <p:cNvPr id="1070" name="Google Shape;1070;p17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B  T   D  T  5  0</a:t>
            </a:r>
            <a:endParaRPr>
              <a:latin typeface="Consolas"/>
              <a:ea typeface="Consolas"/>
              <a:cs typeface="Consolas"/>
              <a:sym typeface="Consola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I  S   C  S  5  0</a:t>
            </a:r>
            <a:endParaRPr>
              <a:latin typeface="Consolas"/>
              <a:ea typeface="Consolas"/>
              <a:cs typeface="Consolas"/>
              <a:sym typeface="Consolas"/>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17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T   D  T  5  0</a:t>
            </a:r>
            <a:endParaRPr>
              <a:latin typeface="Consolas"/>
              <a:ea typeface="Consolas"/>
              <a:cs typeface="Consolas"/>
              <a:sym typeface="Consolas"/>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17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D  T  5  0</a:t>
            </a:r>
            <a:endParaRPr>
              <a:latin typeface="Consolas"/>
              <a:ea typeface="Consolas"/>
              <a:cs typeface="Consolas"/>
              <a:sym typeface="Consolas"/>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17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C  T  5  0</a:t>
            </a:r>
            <a:endParaRPr>
              <a:latin typeface="Consolas"/>
              <a:ea typeface="Consolas"/>
              <a:cs typeface="Consolas"/>
              <a:sym typeface="Consolas"/>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7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T  H  I  S   W  A  S   C  S  5  0</a:t>
            </a:r>
            <a:endParaRPr>
              <a:latin typeface="Consolas"/>
              <a:ea typeface="Consolas"/>
              <a:cs typeface="Consolas"/>
              <a:sym typeface="Consolas"/>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94"/>
        <p:cNvGrpSpPr/>
        <p:nvPr/>
      </p:nvGrpSpPr>
      <p:grpSpPr>
        <a:xfrm>
          <a:off x="0" y="0"/>
          <a:ext cx="0" cy="0"/>
          <a:chOff x="0" y="0"/>
          <a:chExt cx="0" cy="0"/>
        </a:xfrm>
      </p:grpSpPr>
      <p:pic>
        <p:nvPicPr>
          <p:cNvPr id="1095" name="Google Shape;1095;p180"/>
          <p:cNvPicPr preferRelativeResize="0"/>
          <p:nvPr/>
        </p:nvPicPr>
        <p:blipFill>
          <a:blip r:embed="rId3">
            <a:alphaModFix/>
          </a:blip>
          <a:stretch>
            <a:fillRect/>
          </a:stretch>
        </p:blipFill>
        <p:spPr>
          <a:xfrm>
            <a:off x="2000250" y="0"/>
            <a:ext cx="5143500" cy="5143500"/>
          </a:xfrm>
          <a:prstGeom prst="rect">
            <a:avLst/>
          </a:prstGeom>
          <a:noFill/>
          <a:ln>
            <a:noFill/>
          </a:ln>
        </p:spPr>
      </p:pic>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Shape 1099"/>
        <p:cNvGrpSpPr/>
        <p:nvPr/>
      </p:nvGrpSpPr>
      <p:grpSpPr>
        <a:xfrm>
          <a:off x="0" y="0"/>
          <a:ext cx="0" cy="0"/>
          <a:chOff x="0" y="0"/>
          <a:chExt cx="0" cy="0"/>
        </a:xfrm>
      </p:grpSpPr>
      <p:pic>
        <p:nvPicPr>
          <p:cNvPr id="1100" name="Google Shape;1100;p181"/>
          <p:cNvPicPr preferRelativeResize="0"/>
          <p:nvPr/>
        </p:nvPicPr>
        <p:blipFill>
          <a:blip r:embed="rId3">
            <a:alphaModFix/>
          </a:blip>
          <a:stretch>
            <a:fillRect/>
          </a:stretch>
        </p:blipFill>
        <p:spPr>
          <a:xfrm>
            <a:off x="-12" y="0"/>
            <a:ext cx="9144018"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30"/>
          <p:cNvSpPr/>
          <p:nvPr/>
        </p:nvSpPr>
        <p:spPr>
          <a:xfrm>
            <a:off x="3209457" y="1232100"/>
            <a:ext cx="2676600" cy="2679300"/>
          </a:xfrm>
          <a:prstGeom prst="rect">
            <a:avLst/>
          </a:prstGeom>
          <a:no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0"/>
          <p:cNvSpPr txBox="1"/>
          <p:nvPr/>
        </p:nvSpPr>
        <p:spPr>
          <a:xfrm>
            <a:off x="82525" y="2195550"/>
            <a:ext cx="3126900" cy="75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900">
                <a:solidFill>
                  <a:srgbClr val="FFFFFF"/>
                </a:solidFill>
              </a:rPr>
              <a:t>source code</a:t>
            </a:r>
            <a:r>
              <a:rPr lang="en" sz="3600">
                <a:solidFill>
                  <a:srgbClr val="FFFFFF"/>
                </a:solidFill>
              </a:rPr>
              <a:t> →  </a:t>
            </a:r>
            <a:endParaRPr sz="3600">
              <a:solidFill>
                <a:srgbClr val="FFFFFF"/>
              </a:solidFill>
            </a:endParaRPr>
          </a:p>
        </p:txBody>
      </p:sp>
      <p:sp>
        <p:nvSpPr>
          <p:cNvPr id="139" name="Google Shape;139;p30"/>
          <p:cNvSpPr txBox="1"/>
          <p:nvPr/>
        </p:nvSpPr>
        <p:spPr>
          <a:xfrm>
            <a:off x="5886047" y="2195550"/>
            <a:ext cx="3258000" cy="75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FFFFFF"/>
                </a:solidFill>
              </a:rPr>
              <a:t> → </a:t>
            </a:r>
            <a:r>
              <a:rPr lang="en" sz="2900">
                <a:solidFill>
                  <a:srgbClr val="FFFFFF"/>
                </a:solidFill>
              </a:rPr>
              <a:t>machine code</a:t>
            </a:r>
            <a:endParaRPr sz="2900">
              <a:solidFill>
                <a:srgbClr val="FFFFFF"/>
              </a:solidFill>
            </a:endParaRPr>
          </a:p>
        </p:txBody>
      </p:sp>
      <p:sp>
        <p:nvSpPr>
          <p:cNvPr id="140" name="Google Shape;140;p3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900"/>
              <a:t>compiler</a:t>
            </a:r>
            <a:endParaRPr sz="29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31"/>
          <p:cNvSpPr txBox="1">
            <a:spLocks noGrp="1"/>
          </p:cNvSpPr>
          <p:nvPr>
            <p:ph type="body" idx="1"/>
          </p:nvPr>
        </p:nvSpPr>
        <p:spPr>
          <a:xfrm>
            <a:off x="2608950" y="1456200"/>
            <a:ext cx="3926100" cy="223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32"/>
          <p:cNvSpPr txBox="1"/>
          <p:nvPr/>
        </p:nvSpPr>
        <p:spPr>
          <a:xfrm>
            <a:off x="0" y="1072350"/>
            <a:ext cx="9144000" cy="299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rgbClr val="FFFFFF"/>
                </a:solidFill>
                <a:latin typeface="Consolas"/>
                <a:ea typeface="Consolas"/>
                <a:cs typeface="Consolas"/>
                <a:sym typeface="Consolas"/>
              </a:rPr>
              <a:t>01111111 01000101 01001100 01000110 00000010 00000001 00000001 00000000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00000010 00000000 00111110 00000000 00000001 00000000 00000000 00000000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10110000 00000101 01000000 00000000 00000000 00000000 00000000 00000000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11010000 00010011 00000000 00000000 00000000 00000000 00000000 00000000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00000000 00000000 00000000 00000000 01000000 00000000 00111000 00000000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00001001 00000000 01000000 00000000 00100100 00000000 00100001 00000000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00000110 00000000 00000000 00000000 00000101 00000000 00000000 00000000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00000011 00000000 00000000 00000000 00000100 00000000 00000000 00000000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00111000 00000010 00000000 00000000 00000000 00000000 00000000 00000000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title"/>
          </p:nvPr>
        </p:nvSpPr>
        <p:spPr>
          <a:xfrm>
            <a:off x="311700" y="1810492"/>
            <a:ext cx="8520600" cy="152251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CS101</a:t>
            </a:r>
            <a:br>
              <a:rPr lang="en" sz="4800" dirty="0"/>
            </a:br>
            <a:r>
              <a:rPr lang="en" sz="4800" dirty="0"/>
              <a:t>Introduction to </a:t>
            </a:r>
            <a:br>
              <a:rPr lang="en" sz="4800" dirty="0"/>
            </a:br>
            <a:r>
              <a:rPr lang="en" sz="4800" dirty="0"/>
              <a:t>Computer Science</a:t>
            </a:r>
            <a:endParaRPr sz="4800" dirty="0">
              <a:solidFill>
                <a:srgbClr val="FFFF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Consolas"/>
                <a:ea typeface="Consolas"/>
                <a:cs typeface="Consolas"/>
                <a:sym typeface="Consolas"/>
              </a:rPr>
              <a:t>gcc hello.c –o hello</a:t>
            </a:r>
            <a:endParaRPr dirty="0">
              <a:solidFill>
                <a:srgbClr val="FFFFFF"/>
              </a:solidFill>
              <a:latin typeface="Consolas"/>
              <a:ea typeface="Consolas"/>
              <a:cs typeface="Consolas"/>
              <a:sym typeface="Consolas"/>
            </a:endParaRPr>
          </a:p>
          <a:p>
            <a:pPr marL="0" lvl="0" indent="0" algn="l" rtl="0">
              <a:spcBef>
                <a:spcPts val="1600"/>
              </a:spcBef>
              <a:spcAft>
                <a:spcPts val="1600"/>
              </a:spcAft>
              <a:buNone/>
            </a:pPr>
            <a:r>
              <a:rPr lang="en" dirty="0">
                <a:solidFill>
                  <a:srgbClr val="FFFFFF"/>
                </a:solidFill>
                <a:latin typeface="Consolas"/>
                <a:ea typeface="Consolas"/>
                <a:cs typeface="Consolas"/>
                <a:sym typeface="Consolas"/>
              </a:rPr>
              <a:t>./hello</a:t>
            </a:r>
            <a:endParaRPr dirty="0">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rgbClr val="FFFFFF"/>
                </a:solidFill>
                <a:latin typeface="Consolas"/>
                <a:ea typeface="Consolas"/>
                <a:cs typeface="Consolas"/>
                <a:sym typeface="Consolas"/>
              </a:rPr>
              <a:t>gcc -o hello hello.c -lcs50</a:t>
            </a:r>
            <a:endParaRPr dirty="0">
              <a:solidFill>
                <a:srgbClr val="FFFFFF"/>
              </a:solidFill>
              <a:latin typeface="Consolas"/>
              <a:ea typeface="Consolas"/>
              <a:cs typeface="Consolas"/>
              <a:sym typeface="Consolas"/>
            </a:endParaRPr>
          </a:p>
          <a:p>
            <a:pPr marL="0" lvl="0" indent="0" algn="l" rtl="0">
              <a:spcBef>
                <a:spcPts val="1600"/>
              </a:spcBef>
              <a:spcAft>
                <a:spcPts val="1600"/>
              </a:spcAft>
              <a:buNone/>
            </a:pPr>
            <a:r>
              <a:rPr lang="en" dirty="0">
                <a:solidFill>
                  <a:srgbClr val="FFFFFF"/>
                </a:solidFill>
                <a:latin typeface="Consolas"/>
                <a:ea typeface="Consolas"/>
                <a:cs typeface="Consolas"/>
                <a:sym typeface="Consolas"/>
              </a:rPr>
              <a:t>./hello</a:t>
            </a:r>
            <a:endParaRPr dirty="0">
              <a:solidFill>
                <a:srgbClr val="FFFFF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highlight>
                  <a:schemeClr val="dk1"/>
                </a:highlight>
              </a:rPr>
              <a:t>preprocessing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3"/>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44"/>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void meow(void);</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5"/>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5"/>
          <p:cNvSpPr txBox="1">
            <a:spLocks noGrp="1"/>
          </p:cNvSpPr>
          <p:nvPr>
            <p:ph type="title"/>
          </p:nvPr>
        </p:nvSpPr>
        <p:spPr>
          <a:xfrm>
            <a:off x="311700" y="1810492"/>
            <a:ext cx="8520600" cy="152251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Lecture 6</a:t>
            </a:r>
            <a:endParaRPr sz="4800" dirty="0">
              <a:solidFill>
                <a:srgbClr val="FFFF00"/>
              </a:solidFill>
            </a:endParaRPr>
          </a:p>
        </p:txBody>
      </p:sp>
    </p:spTree>
    <p:extLst>
      <p:ext uri="{BB962C8B-B14F-4D97-AF65-F5344CB8AC3E}">
        <p14:creationId xmlns:p14="http://schemas.microsoft.com/office/powerpoint/2010/main" val="12648052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6"/>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&lt;cs50.h&gt;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7"/>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string get_string(string prompt);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48"/>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#include &lt;stdio.h&gt;</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000000"/>
                </a:solidFill>
                <a:highlight>
                  <a:schemeClr val="dk1"/>
                </a:highlight>
                <a:latin typeface="Consolas"/>
                <a:ea typeface="Consolas"/>
                <a:cs typeface="Consolas"/>
                <a:sym typeface="Consolas"/>
              </a:rPr>
              <a:t>int printf(string format, ...);</a:t>
            </a:r>
            <a:endParaRPr>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compiling</a:t>
            </a:r>
            <a:endParaRPr>
              <a:solidFill>
                <a:srgbClr val="000000"/>
              </a:solidFill>
              <a:highlight>
                <a:schemeClr val="dk1"/>
              </a:highlight>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1"/>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printf(string format,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52"/>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53"/>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000000"/>
                </a:solidFill>
                <a:highlight>
                  <a:schemeClr val="dk1"/>
                </a:highlight>
                <a:latin typeface="Consolas"/>
                <a:ea typeface="Consolas"/>
                <a:cs typeface="Consolas"/>
                <a:sym typeface="Consolas"/>
              </a:rPr>
              <a:t>main</a:t>
            </a:r>
            <a:r>
              <a:rPr lang="en" sz="1300">
                <a:solidFill>
                  <a:srgbClr val="FFFFFF"/>
                </a:solidFill>
                <a:latin typeface="Consolas"/>
                <a:ea typeface="Consolas"/>
                <a:cs typeface="Consolas"/>
                <a:sym typeface="Consolas"/>
              </a:rPr>
              <a:t>: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get_string</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000000"/>
                </a:solidFill>
                <a:highlight>
                  <a:schemeClr val="dk1"/>
                </a:highlight>
                <a:latin typeface="Consolas"/>
                <a:ea typeface="Consolas"/>
                <a:cs typeface="Consolas"/>
                <a:sym typeface="Consolas"/>
              </a:rPr>
              <a:t>printf</a:t>
            </a:r>
            <a:endParaRPr sz="1300">
              <a:solidFill>
                <a:srgbClr val="000000"/>
              </a:solidFill>
              <a:highlight>
                <a:schemeClr val="dk1"/>
              </a:highlight>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54"/>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pushq</a:t>
            </a:r>
            <a:r>
              <a:rPr lang="en" sz="1300">
                <a:solidFill>
                  <a:srgbClr val="FFFFFF"/>
                </a:solidFill>
                <a:latin typeface="Consolas"/>
                <a:ea typeface="Consolas"/>
                <a:cs typeface="Consolas"/>
                <a:sym typeface="Consolas"/>
              </a:rPr>
              <a:t>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subq</a:t>
            </a:r>
            <a:r>
              <a:rPr lang="en" sz="1300">
                <a:solidFill>
                  <a:srgbClr val="FFFFFF"/>
                </a:solidFill>
                <a:latin typeface="Consolas"/>
                <a:ea typeface="Consolas"/>
                <a:cs typeface="Consolas"/>
                <a:sym typeface="Consolas"/>
              </a:rPr>
              <a:t>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xorl</a:t>
            </a:r>
            <a:r>
              <a:rPr lang="en" sz="1300">
                <a:solidFill>
                  <a:srgbClr val="FFFFFF"/>
                </a:solidFill>
                <a:latin typeface="Consolas"/>
                <a:ea typeface="Consolas"/>
                <a:cs typeface="Consolas"/>
                <a:sym typeface="Consolas"/>
              </a:rPr>
              <a:t>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movl</a:t>
            </a:r>
            <a:r>
              <a:rPr lang="en" sz="1300">
                <a:solidFill>
                  <a:srgbClr val="FFFFFF"/>
                </a:solidFill>
                <a:latin typeface="Consolas"/>
                <a:ea typeface="Consolas"/>
                <a:cs typeface="Consolas"/>
                <a:sym typeface="Consolas"/>
              </a:rPr>
              <a:t>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movabsq</a:t>
            </a:r>
            <a:r>
              <a:rPr lang="en" sz="1300">
                <a:solidFill>
                  <a:srgbClr val="FFFFFF"/>
                </a:solidFill>
                <a:latin typeface="Consolas"/>
                <a:ea typeface="Consolas"/>
                <a:cs typeface="Consolas"/>
                <a:sym typeface="Consolas"/>
              </a:rPr>
              <a:t>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movq</a:t>
            </a:r>
            <a:r>
              <a:rPr lang="en" sz="1300">
                <a:solidFill>
                  <a:srgbClr val="FFFFFF"/>
                </a:solidFill>
                <a:latin typeface="Consolas"/>
                <a:ea typeface="Consolas"/>
                <a:cs typeface="Consolas"/>
                <a:sym typeface="Consolas"/>
              </a:rPr>
              <a:t>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000000"/>
                </a:solidFill>
                <a:highlight>
                  <a:schemeClr val="dk1"/>
                </a:highlight>
                <a:latin typeface="Consolas"/>
                <a:ea typeface="Consolas"/>
                <a:cs typeface="Consolas"/>
                <a:sym typeface="Consolas"/>
              </a:rPr>
              <a:t>callq</a:t>
            </a:r>
            <a:r>
              <a:rPr lang="en" sz="1300">
                <a:solidFill>
                  <a:srgbClr val="FFFFFF"/>
                </a:solidFill>
                <a:latin typeface="Consolas"/>
                <a:ea typeface="Consolas"/>
                <a:cs typeface="Consolas"/>
                <a:sym typeface="Consolas"/>
              </a:rPr>
              <a:t>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000000"/>
                </a:solidFill>
                <a:highlight>
                  <a:schemeClr val="dk1"/>
                </a:highlight>
              </a:rPr>
              <a:t>assembling</a:t>
            </a:r>
            <a:endParaRPr>
              <a:solidFill>
                <a:srgbClr val="000000"/>
              </a:solidFill>
              <a:highlight>
                <a:schemeClr val="dk1"/>
              </a:highlight>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levels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6"/>
          <p:cNvSpPr txBox="1">
            <a:spLocks noGrp="1"/>
          </p:cNvSpPr>
          <p:nvPr>
            <p:ph type="body" idx="1"/>
          </p:nvPr>
        </p:nvSpPr>
        <p:spPr>
          <a:xfrm>
            <a:off x="199000" y="56150"/>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sz="1300">
              <a:solidFill>
                <a:srgbClr val="FFFFF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57"/>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5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000000"/>
                </a:solidFill>
                <a:highlight>
                  <a:schemeClr val="dk1"/>
                </a:highlight>
              </a:rPr>
              <a:t>linking</a:t>
            </a:r>
            <a:endParaRPr>
              <a:solidFill>
                <a:srgbClr val="000000"/>
              </a:solidFill>
              <a:highlight>
                <a:schemeClr val="dk1"/>
              </a:high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59"/>
          <p:cNvSpPr txBox="1">
            <a:spLocks noGrp="1"/>
          </p:cNvSpPr>
          <p:nvPr>
            <p:ph type="body" idx="1"/>
          </p:nvPr>
        </p:nvSpPr>
        <p:spPr>
          <a:xfrm>
            <a:off x="199000" y="230325"/>
            <a:ext cx="8520600" cy="469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60"/>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1"/>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296" name="Google Shape;296;p61"/>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62"/>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302" name="Google Shape;302;p62"/>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03" name="Google Shape;303;p62"/>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63"/>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09" name="Google Shape;309;p63"/>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10" name="Google Shape;310;p63"/>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64"/>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6" name="Google Shape;316;p64"/>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7" name="Google Shape;317;p64"/>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65"/>
          <p:cNvSpPr txBox="1">
            <a:spLocks noGrp="1"/>
          </p:cNvSpPr>
          <p:nvPr>
            <p:ph type="body" idx="1"/>
          </p:nvPr>
        </p:nvSpPr>
        <p:spPr>
          <a:xfrm>
            <a:off x="1990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3" name="Google Shape;323;p65"/>
          <p:cNvSpPr txBox="1">
            <a:spLocks noGrp="1"/>
          </p:cNvSpPr>
          <p:nvPr>
            <p:ph type="body" idx="1"/>
          </p:nvPr>
        </p:nvSpPr>
        <p:spPr>
          <a:xfrm>
            <a:off x="31179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4" name="Google Shape;324;p65"/>
          <p:cNvSpPr txBox="1">
            <a:spLocks noGrp="1"/>
          </p:cNvSpPr>
          <p:nvPr>
            <p:ph type="body" idx="1"/>
          </p:nvPr>
        </p:nvSpPr>
        <p:spPr>
          <a:xfrm>
            <a:off x="6036800" y="56150"/>
            <a:ext cx="29082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01100011001011100111001101101111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00101110001101100010000000101111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01110101011100110111001000101111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01100011010111110110111001101111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01101110011100110110100001100001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01110010011001010110010000101110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01100001001000000010000001000001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01010011010111110100111001000101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01000101010001000100010101000100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00100000001010000010000000101111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00101111011011000110010000101101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01101100011010010110111001110101</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01111000001011010111100000111000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One fish. Two fish. Red fish. Blue fish.</a:t>
            </a:r>
            <a:endParaRPr sz="25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66"/>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rPr>
              <a:t>preprocessing</a:t>
            </a: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r>
              <a:rPr lang="en">
                <a:solidFill>
                  <a:srgbClr val="FFFFFF"/>
                </a:solidFill>
              </a:rPr>
              <a:t>assembling</a:t>
            </a:r>
            <a:endParaRPr>
              <a:solidFill>
                <a:srgbClr val="FFFFFF"/>
              </a:solidFill>
            </a:endParaRPr>
          </a:p>
          <a:p>
            <a:pPr marL="0" lvl="0" indent="0" algn="l" rtl="0">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a:p>
            <a:pPr marL="0" lvl="0" indent="0" algn="l" rtl="0">
              <a:spcBef>
                <a:spcPts val="1600"/>
              </a:spcBef>
              <a:spcAft>
                <a:spcPts val="0"/>
              </a:spcAft>
              <a:buNone/>
            </a:pPr>
            <a:r>
              <a:rPr lang="en">
                <a:solidFill>
                  <a:srgbClr val="FFFFFF"/>
                </a:solidFill>
              </a:rPr>
              <a:t>decompiling</a:t>
            </a:r>
            <a:endParaRPr>
              <a:solidFill>
                <a:srgbClr val="FFFFFF"/>
              </a:solidFill>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7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reverse engineering</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1"/>
          <p:cNvSpPr txBox="1">
            <a:spLocks noGrp="1"/>
          </p:cNvSpPr>
          <p:nvPr>
            <p:ph type="body" idx="1"/>
          </p:nvPr>
        </p:nvSpPr>
        <p:spPr>
          <a:xfrm>
            <a:off x="199000" y="56150"/>
            <a:ext cx="8746500" cy="4998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a:p>
            <a:pPr marL="0" lvl="0" indent="0" algn="l" rtl="0">
              <a:lnSpc>
                <a:spcPct val="100000"/>
              </a:lnSpc>
              <a:spcBef>
                <a:spcPts val="0"/>
              </a:spcBef>
              <a:spcAft>
                <a:spcPts val="0"/>
              </a:spcAft>
              <a:buNone/>
            </a:pPr>
            <a:endParaRPr sz="1200">
              <a:solidFill>
                <a:schemeClr val="dk1"/>
              </a:solidFill>
              <a:latin typeface="Consolas"/>
              <a:ea typeface="Consolas"/>
              <a:cs typeface="Consolas"/>
              <a:sym typeface="Consolas"/>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7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debugging</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pic>
        <p:nvPicPr>
          <p:cNvPr id="364" name="Google Shape;364;p73"/>
          <p:cNvPicPr preferRelativeResize="0"/>
          <p:nvPr/>
        </p:nvPicPr>
        <p:blipFill>
          <a:blip r:embed="rId3">
            <a:alphaModFix/>
          </a:blip>
          <a:stretch>
            <a:fillRect/>
          </a:stretch>
        </p:blipFill>
        <p:spPr>
          <a:xfrm>
            <a:off x="2515100" y="0"/>
            <a:ext cx="4113804" cy="5143501"/>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74"/>
          <p:cNvPicPr preferRelativeResize="0"/>
          <p:nvPr/>
        </p:nvPicPr>
        <p:blipFill>
          <a:blip r:embed="rId3">
            <a:alphaModFix/>
          </a:blip>
          <a:stretch>
            <a:fillRect/>
          </a:stretch>
        </p:blipFill>
        <p:spPr>
          <a:xfrm>
            <a:off x="522025" y="0"/>
            <a:ext cx="8099948" cy="5143499"/>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75"/>
          <p:cNvPicPr preferRelativeResize="0"/>
          <p:nvPr/>
        </p:nvPicPr>
        <p:blipFill>
          <a:blip r:embed="rId3">
            <a:alphaModFix/>
          </a:blip>
          <a:stretch>
            <a:fillRect/>
          </a:stretch>
        </p:blipFill>
        <p:spPr>
          <a:xfrm>
            <a:off x="1478238" y="0"/>
            <a:ext cx="6187517"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Before Grade 1</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pic>
        <p:nvPicPr>
          <p:cNvPr id="379" name="Google Shape;379;p76"/>
          <p:cNvPicPr preferRelativeResize="0"/>
          <p:nvPr/>
        </p:nvPicPr>
        <p:blipFill>
          <a:blip r:embed="rId3">
            <a:alphaModFix/>
          </a:blip>
          <a:stretch>
            <a:fillRect/>
          </a:stretch>
        </p:blipFill>
        <p:spPr>
          <a:xfrm>
            <a:off x="-304803" y="-3907375"/>
            <a:ext cx="11736975" cy="97566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7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pic>
        <p:nvPicPr>
          <p:cNvPr id="389" name="Google Shape;389;p78"/>
          <p:cNvPicPr preferRelativeResize="0"/>
          <p:nvPr/>
        </p:nvPicPr>
        <p:blipFill>
          <a:blip r:embed="rId3">
            <a:alphaModFix/>
          </a:blip>
          <a:stretch>
            <a:fillRect/>
          </a:stretch>
        </p:blipFill>
        <p:spPr>
          <a:xfrm>
            <a:off x="3413200" y="1494188"/>
            <a:ext cx="2317603" cy="2155122"/>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79"/>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100"/>
              <a:t>CS50 Duck</a:t>
            </a:r>
            <a:endParaRPr sz="5100"/>
          </a:p>
        </p:txBody>
      </p:sp>
      <p:sp>
        <p:nvSpPr>
          <p:cNvPr id="395" name="Google Shape;395;p7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uFill>
                  <a:noFill/>
                </a:uFill>
                <a:hlinkClick r:id="rId3">
                  <a:extLst>
                    <a:ext uri="{A12FA001-AC4F-418D-AE19-62706E023703}">
                      <ahyp:hlinkClr xmlns:ahyp="http://schemas.microsoft.com/office/drawing/2018/hyperlinkcolor" val="tx"/>
                    </a:ext>
                  </a:extLst>
                </a:hlinkClick>
              </a:rPr>
              <a:t>cs50.ai</a:t>
            </a:r>
            <a:endParaRPr>
              <a:solidFill>
                <a:schemeClr val="dk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82"/>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rPr>
              <a:t>rubber duck</a:t>
            </a:r>
            <a:endParaRPr>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8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84"/>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8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Consolas"/>
                <a:ea typeface="Consolas"/>
                <a:cs typeface="Consolas"/>
                <a:sym typeface="Consolas"/>
              </a:rPr>
              <a:t>bool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long   </a:t>
            </a:r>
            <a:r>
              <a:rPr lang="en">
                <a:solidFill>
                  <a:srgbClr val="666666"/>
                </a:solidFill>
              </a:rPr>
              <a:t>8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float  </a:t>
            </a:r>
            <a:r>
              <a:rPr lang="en">
                <a:solidFill>
                  <a:srgbClr val="666666"/>
                </a:solidFill>
              </a:rPr>
              <a:t>4 bytes</a:t>
            </a:r>
            <a:endParaRPr>
              <a:solidFill>
                <a:schemeClr val="dk1"/>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double </a:t>
            </a:r>
            <a:r>
              <a:rPr lang="en">
                <a:solidFill>
                  <a:srgbClr val="666666"/>
                </a:solidFill>
              </a:rPr>
              <a:t>8 bytes</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char   </a:t>
            </a:r>
            <a:r>
              <a:rPr lang="en">
                <a:solidFill>
                  <a:srgbClr val="666666"/>
                </a:solidFill>
              </a:rPr>
              <a:t>1 byte</a:t>
            </a:r>
            <a:endParaRPr>
              <a:solidFill>
                <a:srgbClr val="666666"/>
              </a:solidFill>
            </a:endParaRPr>
          </a:p>
          <a:p>
            <a:pPr marL="0" lvl="0" indent="0" algn="l" rtl="0">
              <a:spcBef>
                <a:spcPts val="1600"/>
              </a:spcBef>
              <a:spcAft>
                <a:spcPts val="0"/>
              </a:spcAft>
              <a:buNone/>
            </a:pPr>
            <a:r>
              <a:rPr lang="en">
                <a:solidFill>
                  <a:schemeClr val="dk1"/>
                </a:solidFill>
                <a:latin typeface="Consolas"/>
                <a:ea typeface="Consolas"/>
                <a:cs typeface="Consolas"/>
                <a:sym typeface="Consolas"/>
              </a:rPr>
              <a:t>string </a:t>
            </a:r>
            <a:r>
              <a:rPr lang="en">
                <a:solidFill>
                  <a:srgbClr val="666666"/>
                </a:solidFill>
              </a:rPr>
              <a:t>? bytes</a:t>
            </a:r>
            <a:endParaRPr>
              <a:solidFill>
                <a:srgbClr val="666666"/>
              </a:solidFill>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a:t>
            </a:r>
            <a:endParaRPr>
              <a:solidFill>
                <a:srgbClr val="666666"/>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88"/>
        <p:cNvGrpSpPr/>
        <p:nvPr/>
      </p:nvGrpSpPr>
      <p:grpSpPr>
        <a:xfrm>
          <a:off x="0" y="0"/>
          <a:ext cx="0" cy="0"/>
          <a:chOff x="0" y="0"/>
          <a:chExt cx="0" cy="0"/>
        </a:xfrm>
      </p:grpSpPr>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29"/>
        <p:cNvGrpSpPr/>
        <p:nvPr/>
      </p:nvGrpSpPr>
      <p:grpSpPr>
        <a:xfrm>
          <a:off x="0" y="0"/>
          <a:ext cx="0" cy="0"/>
          <a:chOff x="0" y="0"/>
          <a:chExt cx="0" cy="0"/>
        </a:xfrm>
      </p:grpSpPr>
      <p:pic>
        <p:nvPicPr>
          <p:cNvPr id="430" name="Google Shape;430;p86"/>
          <p:cNvPicPr preferRelativeResize="0"/>
          <p:nvPr/>
        </p:nvPicPr>
        <p:blipFill>
          <a:blip r:embed="rId3">
            <a:alphaModFix/>
          </a:blip>
          <a:stretch>
            <a:fillRect/>
          </a:stretch>
        </p:blipFill>
        <p:spPr>
          <a:xfrm>
            <a:off x="152400" y="152400"/>
            <a:ext cx="8602134" cy="4838701"/>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34"/>
        <p:cNvGrpSpPr/>
        <p:nvPr/>
      </p:nvGrpSpPr>
      <p:grpSpPr>
        <a:xfrm>
          <a:off x="0" y="0"/>
          <a:ext cx="0" cy="0"/>
          <a:chOff x="0" y="0"/>
          <a:chExt cx="0" cy="0"/>
        </a:xfrm>
      </p:grpSpPr>
      <p:pic>
        <p:nvPicPr>
          <p:cNvPr id="435" name="Google Shape;435;p87"/>
          <p:cNvPicPr preferRelativeResize="0"/>
          <p:nvPr/>
        </p:nvPicPr>
        <p:blipFill>
          <a:blip r:embed="rId3">
            <a:alphaModFix/>
          </a:blip>
          <a:stretch>
            <a:fillRect/>
          </a:stretch>
        </p:blipFill>
        <p:spPr>
          <a:xfrm>
            <a:off x="152400" y="152400"/>
            <a:ext cx="8602134" cy="4838701"/>
          </a:xfrm>
          <a:prstGeom prst="rect">
            <a:avLst/>
          </a:prstGeom>
          <a:noFill/>
          <a:ln>
            <a:noFill/>
          </a:ln>
        </p:spPr>
      </p:pic>
      <p:sp>
        <p:nvSpPr>
          <p:cNvPr id="436" name="Google Shape;436;p87"/>
          <p:cNvSpPr/>
          <p:nvPr/>
        </p:nvSpPr>
        <p:spPr>
          <a:xfrm>
            <a:off x="4739725" y="1372870"/>
            <a:ext cx="1336200" cy="2163300"/>
          </a:xfrm>
          <a:prstGeom prst="ellipse">
            <a:avLst/>
          </a:prstGeom>
          <a:noFill/>
          <a:ln w="762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0"/>
        <p:cNvGrpSpPr/>
        <p:nvPr/>
      </p:nvGrpSpPr>
      <p:grpSpPr>
        <a:xfrm>
          <a:off x="0" y="0"/>
          <a:ext cx="0" cy="0"/>
          <a:chOff x="0" y="0"/>
          <a:chExt cx="0" cy="0"/>
        </a:xfrm>
      </p:grpSpPr>
      <p:pic>
        <p:nvPicPr>
          <p:cNvPr id="441" name="Google Shape;441;p88"/>
          <p:cNvPicPr preferRelativeResize="0"/>
          <p:nvPr/>
        </p:nvPicPr>
        <p:blipFill>
          <a:blip r:embed="rId3">
            <a:alphaModFix/>
          </a:blip>
          <a:stretch>
            <a:fillRect/>
          </a:stretch>
        </p:blipFill>
        <p:spPr>
          <a:xfrm>
            <a:off x="-6669275" y="-2362200"/>
            <a:ext cx="18288026" cy="10287000"/>
          </a:xfrm>
          <a:prstGeom prst="rect">
            <a:avLst/>
          </a:prstGeom>
          <a:noFill/>
          <a:ln>
            <a:noFill/>
          </a:ln>
        </p:spPr>
      </p:pic>
      <p:sp>
        <p:nvSpPr>
          <p:cNvPr id="442" name="Google Shape;442;p88"/>
          <p:cNvSpPr/>
          <p:nvPr/>
        </p:nvSpPr>
        <p:spPr>
          <a:xfrm>
            <a:off x="2998500" y="35700"/>
            <a:ext cx="3039000" cy="4919700"/>
          </a:xfrm>
          <a:prstGeom prst="ellipse">
            <a:avLst/>
          </a:prstGeom>
          <a:noFill/>
          <a:ln w="152400"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46"/>
        <p:cNvGrpSpPr/>
        <p:nvPr/>
      </p:nvGrpSpPr>
      <p:grpSpPr>
        <a:xfrm>
          <a:off x="0" y="0"/>
          <a:ext cx="0" cy="0"/>
          <a:chOff x="0" y="0"/>
          <a:chExt cx="0" cy="0"/>
        </a:xfrm>
      </p:grpSpPr>
      <p:pic>
        <p:nvPicPr>
          <p:cNvPr id="447" name="Google Shape;447;p89"/>
          <p:cNvPicPr preferRelativeResize="0"/>
          <p:nvPr/>
        </p:nvPicPr>
        <p:blipFill>
          <a:blip r:embed="rId3">
            <a:alphaModFix/>
          </a:blip>
          <a:stretch>
            <a:fillRect/>
          </a:stretch>
        </p:blipFill>
        <p:spPr>
          <a:xfrm>
            <a:off x="-6669275" y="-2362200"/>
            <a:ext cx="18288026" cy="10287000"/>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51"/>
        <p:cNvGrpSpPr/>
        <p:nvPr/>
      </p:nvGrpSpPr>
      <p:grpSpPr>
        <a:xfrm>
          <a:off x="0" y="0"/>
          <a:ext cx="0" cy="0"/>
          <a:chOff x="0" y="0"/>
          <a:chExt cx="0" cy="0"/>
        </a:xfrm>
      </p:grpSpPr>
      <p:pic>
        <p:nvPicPr>
          <p:cNvPr id="452" name="Google Shape;452;p90"/>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53" name="Google Shape;453;p90"/>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4" name="Google Shape;454;p90"/>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5" name="Google Shape;455;p90"/>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6" name="Google Shape;456;p90"/>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7" name="Google Shape;457;p90"/>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8" name="Google Shape;458;p90"/>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59" name="Google Shape;459;p90"/>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0" name="Google Shape;460;p90"/>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1" name="Google Shape;461;p90"/>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62" name="Google Shape;462;p90"/>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3" name="Google Shape;463;p90"/>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4" name="Google Shape;464;p90"/>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5" name="Google Shape;465;p90"/>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6" name="Google Shape;466;p90"/>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7" name="Google Shape;467;p90"/>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8" name="Google Shape;468;p90"/>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69" name="Google Shape;469;p90"/>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0" name="Google Shape;470;p90"/>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1" name="Google Shape;471;p90"/>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2" name="Google Shape;472;p90"/>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3" name="Google Shape;473;p90"/>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4" name="Google Shape;474;p90"/>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5" name="Google Shape;475;p90"/>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6" name="Google Shape;476;p90"/>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7" name="Google Shape;477;p90"/>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78" name="Google Shape;478;p90"/>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82"/>
        <p:cNvGrpSpPr/>
        <p:nvPr/>
      </p:nvGrpSpPr>
      <p:grpSpPr>
        <a:xfrm>
          <a:off x="0" y="0"/>
          <a:ext cx="0" cy="0"/>
          <a:chOff x="0" y="0"/>
          <a:chExt cx="0" cy="0"/>
        </a:xfrm>
      </p:grpSpPr>
      <p:pic>
        <p:nvPicPr>
          <p:cNvPr id="483" name="Google Shape;483;p91"/>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484" name="Google Shape;484;p91"/>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5" name="Google Shape;485;p91"/>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6" name="Google Shape;486;p91"/>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7" name="Google Shape;487;p91"/>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8" name="Google Shape;488;p91"/>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89" name="Google Shape;489;p91"/>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0" name="Google Shape;490;p91"/>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1" name="Google Shape;491;p91"/>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2" name="Google Shape;492;p91"/>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493" name="Google Shape;493;p91"/>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4" name="Google Shape;494;p91"/>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5" name="Google Shape;495;p91"/>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6" name="Google Shape;496;p91"/>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7" name="Google Shape;497;p91"/>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8" name="Google Shape;498;p91"/>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499" name="Google Shape;499;p91"/>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0" name="Google Shape;500;p91"/>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1" name="Google Shape;501;p91"/>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2" name="Google Shape;502;p91"/>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3" name="Google Shape;503;p91"/>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4" name="Google Shape;504;p91"/>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5" name="Google Shape;505;p91"/>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6" name="Google Shape;506;p91"/>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7" name="Google Shape;507;p91"/>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8" name="Google Shape;508;p91"/>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09" name="Google Shape;509;p91"/>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10" name="Google Shape;510;p91"/>
          <p:cNvSpPr/>
          <p:nvPr/>
        </p:nvSpPr>
        <p:spPr>
          <a:xfrm>
            <a:off x="3657600" y="931875"/>
            <a:ext cx="2286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14"/>
        <p:cNvGrpSpPr/>
        <p:nvPr/>
      </p:nvGrpSpPr>
      <p:grpSpPr>
        <a:xfrm>
          <a:off x="0" y="0"/>
          <a:ext cx="0" cy="0"/>
          <a:chOff x="0" y="0"/>
          <a:chExt cx="0" cy="0"/>
        </a:xfrm>
      </p:grpSpPr>
      <p:pic>
        <p:nvPicPr>
          <p:cNvPr id="515" name="Google Shape;515;p92"/>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16" name="Google Shape;516;p92"/>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7" name="Google Shape;517;p92"/>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8" name="Google Shape;518;p92"/>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19" name="Google Shape;519;p92"/>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0" name="Google Shape;520;p92"/>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1" name="Google Shape;521;p92"/>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2" name="Google Shape;522;p92"/>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3" name="Google Shape;523;p92"/>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4" name="Google Shape;524;p92"/>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25" name="Google Shape;525;p92"/>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6" name="Google Shape;526;p92"/>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7" name="Google Shape;527;p92"/>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8" name="Google Shape;528;p92"/>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29" name="Google Shape;529;p92"/>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0" name="Google Shape;530;p92"/>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1" name="Google Shape;531;p92"/>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2" name="Google Shape;532;p92"/>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3" name="Google Shape;533;p92"/>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4" name="Google Shape;534;p92"/>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5" name="Google Shape;535;p92"/>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6" name="Google Shape;536;p92"/>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7" name="Google Shape;537;p92"/>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8" name="Google Shape;538;p92"/>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39" name="Google Shape;539;p92"/>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0" name="Google Shape;540;p92"/>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41" name="Google Shape;541;p92"/>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42" name="Google Shape;542;p92"/>
          <p:cNvSpPr/>
          <p:nvPr/>
        </p:nvSpPr>
        <p:spPr>
          <a:xfrm>
            <a:off x="3657600" y="931875"/>
            <a:ext cx="9144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46"/>
        <p:cNvGrpSpPr/>
        <p:nvPr/>
      </p:nvGrpSpPr>
      <p:grpSpPr>
        <a:xfrm>
          <a:off x="0" y="0"/>
          <a:ext cx="0" cy="0"/>
          <a:chOff x="0" y="0"/>
          <a:chExt cx="0" cy="0"/>
        </a:xfrm>
      </p:grpSpPr>
      <p:pic>
        <p:nvPicPr>
          <p:cNvPr id="547" name="Google Shape;547;p93"/>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48" name="Google Shape;548;p93"/>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49" name="Google Shape;549;p93"/>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0" name="Google Shape;550;p93"/>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1" name="Google Shape;551;p93"/>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2" name="Google Shape;552;p93"/>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3" name="Google Shape;553;p93"/>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4" name="Google Shape;554;p93"/>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5" name="Google Shape;555;p93"/>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6" name="Google Shape;556;p93"/>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57" name="Google Shape;557;p93"/>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8" name="Google Shape;558;p93"/>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59" name="Google Shape;559;p93"/>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0" name="Google Shape;560;p93"/>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1" name="Google Shape;561;p93"/>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2" name="Google Shape;562;p93"/>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3" name="Google Shape;563;p93"/>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4" name="Google Shape;564;p93"/>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5" name="Google Shape;565;p93"/>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6" name="Google Shape;566;p93"/>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7" name="Google Shape;567;p93"/>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8" name="Google Shape;568;p93"/>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69" name="Google Shape;569;p93"/>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0" name="Google Shape;570;p93"/>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1" name="Google Shape;571;p93"/>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2" name="Google Shape;572;p93"/>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73" name="Google Shape;573;p93"/>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
        <p:nvSpPr>
          <p:cNvPr id="574" name="Google Shape;574;p93"/>
          <p:cNvSpPr/>
          <p:nvPr/>
        </p:nvSpPr>
        <p:spPr>
          <a:xfrm>
            <a:off x="3657600" y="931875"/>
            <a:ext cx="1905000" cy="201600"/>
          </a:xfrm>
          <a:prstGeom prst="rect">
            <a:avLst/>
          </a:prstGeom>
          <a:solidFill>
            <a:srgbClr val="FF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78"/>
        <p:cNvGrpSpPr/>
        <p:nvPr/>
      </p:nvGrpSpPr>
      <p:grpSpPr>
        <a:xfrm>
          <a:off x="0" y="0"/>
          <a:ext cx="0" cy="0"/>
          <a:chOff x="0" y="0"/>
          <a:chExt cx="0" cy="0"/>
        </a:xfrm>
      </p:grpSpPr>
      <p:pic>
        <p:nvPicPr>
          <p:cNvPr id="579" name="Google Shape;579;p94"/>
          <p:cNvPicPr preferRelativeResize="0"/>
          <p:nvPr/>
        </p:nvPicPr>
        <p:blipFill>
          <a:blip r:embed="rId3">
            <a:alphaModFix/>
          </a:blip>
          <a:stretch>
            <a:fillRect/>
          </a:stretch>
        </p:blipFill>
        <p:spPr>
          <a:xfrm>
            <a:off x="-6669275" y="-2362200"/>
            <a:ext cx="18288026" cy="10287000"/>
          </a:xfrm>
          <a:prstGeom prst="rect">
            <a:avLst/>
          </a:prstGeom>
          <a:noFill/>
          <a:ln w="28575" cap="flat" cmpd="sng">
            <a:solidFill>
              <a:schemeClr val="dk2"/>
            </a:solidFill>
            <a:prstDash val="solid"/>
            <a:round/>
            <a:headEnd type="none" w="sm" len="sm"/>
            <a:tailEnd type="none" w="sm" len="sm"/>
          </a:ln>
        </p:spPr>
      </p:pic>
      <p:cxnSp>
        <p:nvCxnSpPr>
          <p:cNvPr id="580" name="Google Shape;580;p94"/>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1" name="Google Shape;581;p94"/>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2" name="Google Shape;582;p94"/>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3" name="Google Shape;583;p94"/>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4" name="Google Shape;584;p94"/>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5" name="Google Shape;585;p94"/>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6" name="Google Shape;586;p94"/>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7" name="Google Shape;587;p94"/>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8" name="Google Shape;588;p94"/>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589" name="Google Shape;589;p94"/>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0" name="Google Shape;590;p94"/>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1" name="Google Shape;591;p94"/>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2" name="Google Shape;592;p94"/>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3" name="Google Shape;593;p94"/>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4" name="Google Shape;594;p94"/>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5" name="Google Shape;595;p94"/>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6" name="Google Shape;596;p94"/>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7" name="Google Shape;597;p94"/>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8" name="Google Shape;598;p94"/>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599" name="Google Shape;599;p94"/>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0" name="Google Shape;600;p94"/>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1" name="Google Shape;601;p94"/>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2" name="Google Shape;602;p94"/>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3" name="Google Shape;603;p94"/>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4" name="Google Shape;604;p94"/>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05" name="Google Shape;605;p94"/>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09"/>
        <p:cNvGrpSpPr/>
        <p:nvPr/>
      </p:nvGrpSpPr>
      <p:grpSpPr>
        <a:xfrm>
          <a:off x="0" y="0"/>
          <a:ext cx="0" cy="0"/>
          <a:chOff x="0" y="0"/>
          <a:chExt cx="0" cy="0"/>
        </a:xfrm>
      </p:grpSpPr>
      <p:cxnSp>
        <p:nvCxnSpPr>
          <p:cNvPr id="610" name="Google Shape;610;p95"/>
          <p:cNvCxnSpPr/>
          <p:nvPr/>
        </p:nvCxnSpPr>
        <p:spPr>
          <a:xfrm>
            <a:off x="55626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1" name="Google Shape;611;p95"/>
          <p:cNvCxnSpPr/>
          <p:nvPr/>
        </p:nvCxnSpPr>
        <p:spPr>
          <a:xfrm>
            <a:off x="3657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2" name="Google Shape;612;p95"/>
          <p:cNvCxnSpPr/>
          <p:nvPr/>
        </p:nvCxnSpPr>
        <p:spPr>
          <a:xfrm>
            <a:off x="45720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3" name="Google Shape;613;p95"/>
          <p:cNvCxnSpPr/>
          <p:nvPr/>
        </p:nvCxnSpPr>
        <p:spPr>
          <a:xfrm>
            <a:off x="41148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4" name="Google Shape;614;p95"/>
          <p:cNvCxnSpPr/>
          <p:nvPr/>
        </p:nvCxnSpPr>
        <p:spPr>
          <a:xfrm>
            <a:off x="5038725"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5" name="Google Shape;615;p95"/>
          <p:cNvCxnSpPr/>
          <p:nvPr/>
        </p:nvCxnSpPr>
        <p:spPr>
          <a:xfrm>
            <a:off x="3886200" y="91440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6" name="Google Shape;616;p95"/>
          <p:cNvCxnSpPr/>
          <p:nvPr/>
        </p:nvCxnSpPr>
        <p:spPr>
          <a:xfrm>
            <a:off x="43434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7" name="Google Shape;617;p95"/>
          <p:cNvCxnSpPr/>
          <p:nvPr/>
        </p:nvCxnSpPr>
        <p:spPr>
          <a:xfrm>
            <a:off x="480060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8" name="Google Shape;618;p95"/>
          <p:cNvCxnSpPr/>
          <p:nvPr/>
        </p:nvCxnSpPr>
        <p:spPr>
          <a:xfrm>
            <a:off x="5295520" y="923850"/>
            <a:ext cx="0" cy="3295800"/>
          </a:xfrm>
          <a:prstGeom prst="straightConnector1">
            <a:avLst/>
          </a:prstGeom>
          <a:noFill/>
          <a:ln w="28575" cap="flat" cmpd="sng">
            <a:solidFill>
              <a:srgbClr val="FFFF00"/>
            </a:solidFill>
            <a:prstDash val="solid"/>
            <a:round/>
            <a:headEnd type="none" w="med" len="med"/>
            <a:tailEnd type="none" w="med" len="med"/>
          </a:ln>
        </p:spPr>
      </p:cxnSp>
      <p:cxnSp>
        <p:nvCxnSpPr>
          <p:cNvPr id="619" name="Google Shape;619;p95"/>
          <p:cNvCxnSpPr/>
          <p:nvPr/>
        </p:nvCxnSpPr>
        <p:spPr>
          <a:xfrm>
            <a:off x="3638550" y="9318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0" name="Google Shape;620;p95"/>
          <p:cNvCxnSpPr/>
          <p:nvPr/>
        </p:nvCxnSpPr>
        <p:spPr>
          <a:xfrm>
            <a:off x="3638550" y="25622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1" name="Google Shape;621;p95"/>
          <p:cNvCxnSpPr/>
          <p:nvPr/>
        </p:nvCxnSpPr>
        <p:spPr>
          <a:xfrm>
            <a:off x="3638550" y="4210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2" name="Google Shape;622;p95"/>
          <p:cNvCxnSpPr/>
          <p:nvPr/>
        </p:nvCxnSpPr>
        <p:spPr>
          <a:xfrm>
            <a:off x="3638550" y="17621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3" name="Google Shape;623;p95"/>
          <p:cNvCxnSpPr/>
          <p:nvPr/>
        </p:nvCxnSpPr>
        <p:spPr>
          <a:xfrm>
            <a:off x="3638550" y="21622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4" name="Google Shape;624;p95"/>
          <p:cNvCxnSpPr/>
          <p:nvPr/>
        </p:nvCxnSpPr>
        <p:spPr>
          <a:xfrm>
            <a:off x="3638550" y="13430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5" name="Google Shape;625;p95"/>
          <p:cNvCxnSpPr/>
          <p:nvPr/>
        </p:nvCxnSpPr>
        <p:spPr>
          <a:xfrm>
            <a:off x="3638550" y="11335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6" name="Google Shape;626;p95"/>
          <p:cNvCxnSpPr/>
          <p:nvPr/>
        </p:nvCxnSpPr>
        <p:spPr>
          <a:xfrm>
            <a:off x="3638550" y="155263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7" name="Google Shape;627;p95"/>
          <p:cNvCxnSpPr/>
          <p:nvPr/>
        </p:nvCxnSpPr>
        <p:spPr>
          <a:xfrm>
            <a:off x="3638550" y="1962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8" name="Google Shape;628;p95"/>
          <p:cNvCxnSpPr/>
          <p:nvPr/>
        </p:nvCxnSpPr>
        <p:spPr>
          <a:xfrm>
            <a:off x="3638550" y="2371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29" name="Google Shape;629;p95"/>
          <p:cNvCxnSpPr/>
          <p:nvPr/>
        </p:nvCxnSpPr>
        <p:spPr>
          <a:xfrm>
            <a:off x="3638550" y="339576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0" name="Google Shape;630;p95"/>
          <p:cNvCxnSpPr/>
          <p:nvPr/>
        </p:nvCxnSpPr>
        <p:spPr>
          <a:xfrm>
            <a:off x="3638550" y="37958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1" name="Google Shape;631;p95"/>
          <p:cNvCxnSpPr/>
          <p:nvPr/>
        </p:nvCxnSpPr>
        <p:spPr>
          <a:xfrm>
            <a:off x="3638550" y="29957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2" name="Google Shape;632;p95"/>
          <p:cNvCxnSpPr/>
          <p:nvPr/>
        </p:nvCxnSpPr>
        <p:spPr>
          <a:xfrm>
            <a:off x="3638550" y="27671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3" name="Google Shape;633;p95"/>
          <p:cNvCxnSpPr/>
          <p:nvPr/>
        </p:nvCxnSpPr>
        <p:spPr>
          <a:xfrm>
            <a:off x="3638550" y="3186213"/>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4" name="Google Shape;634;p95"/>
          <p:cNvCxnSpPr/>
          <p:nvPr/>
        </p:nvCxnSpPr>
        <p:spPr>
          <a:xfrm>
            <a:off x="3638550" y="3595788"/>
            <a:ext cx="1943100" cy="0"/>
          </a:xfrm>
          <a:prstGeom prst="straightConnector1">
            <a:avLst/>
          </a:prstGeom>
          <a:noFill/>
          <a:ln w="28575" cap="flat" cmpd="sng">
            <a:solidFill>
              <a:srgbClr val="FFFF00"/>
            </a:solidFill>
            <a:prstDash val="solid"/>
            <a:round/>
            <a:headEnd type="none" w="med" len="med"/>
            <a:tailEnd type="none" w="med" len="med"/>
          </a:ln>
        </p:spPr>
      </p:cxnSp>
      <p:cxnSp>
        <p:nvCxnSpPr>
          <p:cNvPr id="635" name="Google Shape;635;p95"/>
          <p:cNvCxnSpPr/>
          <p:nvPr/>
        </p:nvCxnSpPr>
        <p:spPr>
          <a:xfrm>
            <a:off x="3638550" y="4005363"/>
            <a:ext cx="1943100" cy="0"/>
          </a:xfrm>
          <a:prstGeom prst="straightConnector1">
            <a:avLst/>
          </a:prstGeom>
          <a:noFill/>
          <a:ln w="28575" cap="flat" cmpd="sng">
            <a:solidFill>
              <a:srgbClr val="FFFF00"/>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Congratulations! Today is your day. You're off to Great Places! You're off and away!</a:t>
            </a:r>
            <a:endParaRPr sz="250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graphicFrame>
        <p:nvGraphicFramePr>
          <p:cNvPr id="640" name="Google Shape;640;p96"/>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97"/>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graphicFrame>
        <p:nvGraphicFramePr>
          <p:cNvPr id="650" name="Google Shape;650;p98"/>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graphicFrame>
        <p:nvGraphicFramePr>
          <p:cNvPr id="655" name="Google Shape;655;p99"/>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aphicFrame>
        <p:nvGraphicFramePr>
          <p:cNvPr id="660" name="Google Shape;660;p100"/>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sz="4800">
                        <a:solidFill>
                          <a:srgbClr val="FFFFFF"/>
                        </a:solidFill>
                        <a:latin typeface="Consolas"/>
                        <a:ea typeface="Consolas"/>
                        <a:cs typeface="Consolas"/>
                        <a:sym typeface="Consolas"/>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graphicFrame>
        <p:nvGraphicFramePr>
          <p:cNvPr id="665" name="Google Shape;665;p101"/>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aphicFrame>
        <p:nvGraphicFramePr>
          <p:cNvPr id="670" name="Google Shape;670;p102"/>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00000000000000000000000001001000</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00000000000000000000000001001001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score2</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1900">
                          <a:solidFill>
                            <a:srgbClr val="FFFFFF"/>
                          </a:solidFill>
                          <a:latin typeface="Consolas"/>
                          <a:ea typeface="Consolas"/>
                          <a:cs typeface="Consolas"/>
                          <a:sym typeface="Consolas"/>
                        </a:rPr>
                        <a:t>00000000000000000000000000100001</a:t>
                      </a:r>
                      <a:endParaRPr sz="19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Google Shape;675;p103"/>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10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arrays</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0"/>
              </a:spcAft>
              <a:buNone/>
            </a:pPr>
            <a:endParaRPr>
              <a:solidFill>
                <a:srgbClr val="FFFFFF"/>
              </a:solidFill>
              <a:latin typeface="Consolas"/>
              <a:ea typeface="Consolas"/>
              <a:cs typeface="Consolas"/>
              <a:sym typeface="Consolas"/>
            </a:endParaRPr>
          </a:p>
          <a:p>
            <a:pPr marL="0" lvl="0" indent="0" algn="l" rtl="0">
              <a:spcBef>
                <a:spcPts val="1600"/>
              </a:spcBef>
              <a:spcAft>
                <a:spcPts val="1600"/>
              </a:spcAft>
              <a:buNone/>
            </a:pPr>
            <a:endParaRPr>
              <a:solidFill>
                <a:srgbClr val="FFFFFF"/>
              </a:solidFill>
              <a:latin typeface="Consolas"/>
              <a:ea typeface="Consolas"/>
              <a:cs typeface="Consolas"/>
              <a:sym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Grade 3</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106"/>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scores[0] = 72;</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chemeClr val="dk1"/>
                </a:solidFill>
                <a:latin typeface="Consolas"/>
                <a:ea typeface="Consolas"/>
                <a:cs typeface="Consolas"/>
                <a:sym typeface="Consolas"/>
              </a:rPr>
              <a:t>scores[1] = 73;</a:t>
            </a:r>
            <a:endParaRPr>
              <a:solidFill>
                <a:schemeClr val="dk1"/>
              </a:solidFill>
              <a:latin typeface="Consolas"/>
              <a:ea typeface="Consolas"/>
              <a:cs typeface="Consolas"/>
              <a:sym typeface="Consolas"/>
            </a:endParaRPr>
          </a:p>
          <a:p>
            <a:pPr marL="0" lvl="0" indent="0" algn="l" rtl="0">
              <a:spcBef>
                <a:spcPts val="1600"/>
              </a:spcBef>
              <a:spcAft>
                <a:spcPts val="1600"/>
              </a:spcAft>
              <a:buNone/>
            </a:pPr>
            <a:r>
              <a:rPr lang="en">
                <a:solidFill>
                  <a:schemeClr val="dk1"/>
                </a:solidFill>
                <a:latin typeface="Consolas"/>
                <a:ea typeface="Consolas"/>
                <a:cs typeface="Consolas"/>
                <a:sym typeface="Consolas"/>
              </a:rPr>
              <a:t>scores[2] = 33;</a:t>
            </a:r>
            <a:endParaRPr>
              <a:solidFill>
                <a:srgbClr val="FFFFFF"/>
              </a:solidFill>
              <a:latin typeface="Consolas"/>
              <a:ea typeface="Consolas"/>
              <a:cs typeface="Consolas"/>
              <a:sym typeface="Consolas"/>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graphicFrame>
        <p:nvGraphicFramePr>
          <p:cNvPr id="695" name="Google Shape;695;p107"/>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scores[0]</a:t>
                      </a: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scores[1]</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43000">
                <a:tc gridSpan="4">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scores[2]</a:t>
                      </a: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699"/>
        <p:cNvGrpSpPr/>
        <p:nvPr/>
      </p:nvGrpSpPr>
      <p:grpSpPr>
        <a:xfrm>
          <a:off x="0" y="0"/>
          <a:ext cx="0" cy="0"/>
          <a:chOff x="0" y="0"/>
          <a:chExt cx="0" cy="0"/>
        </a:xfrm>
      </p:grpSpPr>
      <p:pic>
        <p:nvPicPr>
          <p:cNvPr id="700" name="Google Shape;700;p108"/>
          <p:cNvPicPr preferRelativeResize="0"/>
          <p:nvPr/>
        </p:nvPicPr>
        <p:blipFill>
          <a:blip r:embed="rId3">
            <a:alphaModFix/>
          </a:blip>
          <a:stretch>
            <a:fillRect/>
          </a:stretch>
        </p:blipFill>
        <p:spPr>
          <a:xfrm>
            <a:off x="2286000" y="1809750"/>
            <a:ext cx="1524000" cy="1524000"/>
          </a:xfrm>
          <a:prstGeom prst="rect">
            <a:avLst/>
          </a:prstGeom>
          <a:noFill/>
          <a:ln>
            <a:noFill/>
          </a:ln>
        </p:spPr>
      </p:pic>
      <p:pic>
        <p:nvPicPr>
          <p:cNvPr id="701" name="Google Shape;701;p108"/>
          <p:cNvPicPr preferRelativeResize="0"/>
          <p:nvPr/>
        </p:nvPicPr>
        <p:blipFill>
          <a:blip r:embed="rId4">
            <a:alphaModFix/>
          </a:blip>
          <a:stretch>
            <a:fillRect/>
          </a:stretch>
        </p:blipFill>
        <p:spPr>
          <a:xfrm>
            <a:off x="3810000" y="1809750"/>
            <a:ext cx="1524000" cy="1524000"/>
          </a:xfrm>
          <a:prstGeom prst="rect">
            <a:avLst/>
          </a:prstGeom>
          <a:noFill/>
          <a:ln>
            <a:noFill/>
          </a:ln>
        </p:spPr>
      </p:pic>
      <p:pic>
        <p:nvPicPr>
          <p:cNvPr id="702" name="Google Shape;702;p108"/>
          <p:cNvPicPr preferRelativeResize="0"/>
          <p:nvPr/>
        </p:nvPicPr>
        <p:blipFill>
          <a:blip r:embed="rId5">
            <a:alphaModFix/>
          </a:blip>
          <a:stretch>
            <a:fillRect/>
          </a:stretch>
        </p:blipFill>
        <p:spPr>
          <a:xfrm>
            <a:off x="5334000" y="1809750"/>
            <a:ext cx="1524000" cy="15240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109"/>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FFFF"/>
                </a:solidFill>
                <a:latin typeface="Consolas"/>
                <a:ea typeface="Consolas"/>
                <a:cs typeface="Consolas"/>
                <a:sym typeface="Consolas"/>
              </a:rPr>
              <a:t>char c1 = 'H';</a:t>
            </a:r>
            <a:endParaRPr>
              <a:solidFill>
                <a:srgbClr val="FFFFFF"/>
              </a:solidFill>
              <a:latin typeface="Consolas"/>
              <a:ea typeface="Consolas"/>
              <a:cs typeface="Consolas"/>
              <a:sym typeface="Consolas"/>
            </a:endParaRPr>
          </a:p>
          <a:p>
            <a:pPr marL="0" lvl="0" indent="0" algn="l" rtl="0">
              <a:spcBef>
                <a:spcPts val="1600"/>
              </a:spcBef>
              <a:spcAft>
                <a:spcPts val="0"/>
              </a:spcAft>
              <a:buNone/>
            </a:pPr>
            <a:r>
              <a:rPr lang="en">
                <a:solidFill>
                  <a:srgbClr val="FFFFFF"/>
                </a:solidFill>
                <a:latin typeface="Consolas"/>
                <a:ea typeface="Consolas"/>
                <a:cs typeface="Consolas"/>
                <a:sym typeface="Consolas"/>
              </a:rPr>
              <a:t>char c2 = 'I';</a:t>
            </a:r>
            <a:endParaRPr>
              <a:solidFill>
                <a:srgbClr val="FFFFFF"/>
              </a:solidFill>
              <a:latin typeface="Consolas"/>
              <a:ea typeface="Consolas"/>
              <a:cs typeface="Consolas"/>
              <a:sym typeface="Consolas"/>
            </a:endParaRPr>
          </a:p>
          <a:p>
            <a:pPr marL="0" lvl="0" indent="0" algn="l" rtl="0">
              <a:spcBef>
                <a:spcPts val="1600"/>
              </a:spcBef>
              <a:spcAft>
                <a:spcPts val="1600"/>
              </a:spcAft>
              <a:buNone/>
            </a:pPr>
            <a:r>
              <a:rPr lang="en">
                <a:solidFill>
                  <a:srgbClr val="FFFFFF"/>
                </a:solidFill>
                <a:latin typeface="Consolas"/>
                <a:ea typeface="Consolas"/>
                <a:cs typeface="Consolas"/>
                <a:sym typeface="Consolas"/>
              </a:rPr>
              <a:t>char c3 = '!';</a:t>
            </a:r>
            <a:endParaRPr>
              <a:solidFill>
                <a:srgbClr val="FFFFFF"/>
              </a:solidFill>
              <a:latin typeface="Consolas"/>
              <a:ea typeface="Consolas"/>
              <a:cs typeface="Consolas"/>
              <a:sym typeface="Consolas"/>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graphicFrame>
        <p:nvGraphicFramePr>
          <p:cNvPr id="712" name="Google Shape;712;p110"/>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endParaRPr sz="4800">
                        <a:solidFill>
                          <a:srgbClr val="FFFFFF"/>
                        </a:solidFill>
                        <a:latin typeface="Consolas"/>
                        <a:ea typeface="Consolas"/>
                        <a:cs typeface="Consolas"/>
                        <a:sym typeface="Consolas"/>
                      </a:endParaRPr>
                    </a:p>
                  </a:txBody>
                  <a:tcPr marL="91425" marR="91425" marT="91425" marB="91425" anchor="ctr">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graphicFrame>
        <p:nvGraphicFramePr>
          <p:cNvPr id="717" name="Google Shape;717;p111"/>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graphicFrame>
        <p:nvGraphicFramePr>
          <p:cNvPr id="722" name="Google Shape;722;p112"/>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graphicFrame>
        <p:nvGraphicFramePr>
          <p:cNvPr id="727" name="Google Shape;727;p113"/>
          <p:cNvGraphicFramePr/>
          <p:nvPr/>
        </p:nvGraphicFramePr>
        <p:xfrm>
          <a:off x="0" y="-50"/>
          <a:ext cx="9144000" cy="5715000"/>
        </p:xfrm>
        <a:graphic>
          <a:graphicData uri="http://schemas.openxmlformats.org/drawingml/2006/table">
            <a:tbl>
              <a:tblPr>
                <a:noFill/>
                <a:tableStyleId>{B7A9F0AC-F412-4D6B-AC85-1109B527EBC9}</a:tableStyleId>
              </a:tblPr>
              <a:tblGrid>
                <a:gridCol w="1143000">
                  <a:extLst>
                    <a:ext uri="{9D8B030D-6E8A-4147-A177-3AD203B41FA5}">
                      <a16:colId xmlns:a16="http://schemas.microsoft.com/office/drawing/2014/main" val="20000"/>
                    </a:ext>
                  </a:extLst>
                </a:gridCol>
                <a:gridCol w="1143000">
                  <a:extLst>
                    <a:ext uri="{9D8B030D-6E8A-4147-A177-3AD203B41FA5}">
                      <a16:colId xmlns:a16="http://schemas.microsoft.com/office/drawing/2014/main" val="20001"/>
                    </a:ext>
                  </a:extLst>
                </a:gridCol>
                <a:gridCol w="1143000">
                  <a:extLst>
                    <a:ext uri="{9D8B030D-6E8A-4147-A177-3AD203B41FA5}">
                      <a16:colId xmlns:a16="http://schemas.microsoft.com/office/drawing/2014/main" val="20002"/>
                    </a:ext>
                  </a:extLst>
                </a:gridCol>
                <a:gridCol w="1143000">
                  <a:extLst>
                    <a:ext uri="{9D8B030D-6E8A-4147-A177-3AD203B41FA5}">
                      <a16:colId xmlns:a16="http://schemas.microsoft.com/office/drawing/2014/main" val="20003"/>
                    </a:ext>
                  </a:extLst>
                </a:gridCol>
                <a:gridCol w="1143000">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43000">
                  <a:extLst>
                    <a:ext uri="{9D8B030D-6E8A-4147-A177-3AD203B41FA5}">
                      <a16:colId xmlns:a16="http://schemas.microsoft.com/office/drawing/2014/main" val="20006"/>
                    </a:ext>
                  </a:extLst>
                </a:gridCol>
                <a:gridCol w="1143000">
                  <a:extLst>
                    <a:ext uri="{9D8B030D-6E8A-4147-A177-3AD203B41FA5}">
                      <a16:colId xmlns:a16="http://schemas.microsoft.com/office/drawing/2014/main" val="20007"/>
                    </a:ext>
                  </a:extLst>
                </a:gridCol>
              </a:tblGrid>
              <a:tr h="1143000">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01001000</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01001001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ctr" rtl="0">
                        <a:spcBef>
                          <a:spcPts val="0"/>
                        </a:spcBef>
                        <a:spcAft>
                          <a:spcPts val="0"/>
                        </a:spcAft>
                        <a:buNone/>
                      </a:pPr>
                      <a:r>
                        <a:rPr lang="en" sz="1700">
                          <a:solidFill>
                            <a:srgbClr val="FFFFFF"/>
                          </a:solidFill>
                          <a:latin typeface="Consolas"/>
                          <a:ea typeface="Consolas"/>
                          <a:cs typeface="Consolas"/>
                          <a:sym typeface="Consolas"/>
                        </a:rPr>
                        <a:t>00100001</a:t>
                      </a:r>
                      <a:endParaRPr sz="1700">
                        <a:solidFill>
                          <a:srgbClr val="FFFFFF"/>
                        </a:solidFill>
                        <a:latin typeface="Consolas"/>
                        <a:ea typeface="Consolas"/>
                        <a:cs typeface="Consolas"/>
                        <a:sym typeface="Consolas"/>
                      </a:endParaRPr>
                    </a:p>
                    <a:p>
                      <a:pPr marL="0" lvl="0" indent="0" algn="ctr" rtl="0">
                        <a:spcBef>
                          <a:spcPts val="0"/>
                        </a:spcBef>
                        <a:spcAft>
                          <a:spcPts val="0"/>
                        </a:spcAft>
                        <a:buNone/>
                      </a:pPr>
                      <a:endParaRPr>
                        <a:solidFill>
                          <a:srgbClr val="FFFFFF"/>
                        </a:solidFill>
                        <a:latin typeface="Consolas"/>
                        <a:ea typeface="Consolas"/>
                        <a:cs typeface="Consolas"/>
                        <a:sym typeface="Consolas"/>
                      </a:endParaRPr>
                    </a:p>
                    <a:p>
                      <a:pPr marL="0" lvl="0" indent="0" algn="ctr" rtl="0">
                        <a:spcBef>
                          <a:spcPts val="0"/>
                        </a:spcBef>
                        <a:spcAft>
                          <a:spcPts val="0"/>
                        </a:spcAft>
                        <a:buNone/>
                      </a:pPr>
                      <a:r>
                        <a:rPr lang="en">
                          <a:solidFill>
                            <a:srgbClr val="FFFFFF"/>
                          </a:solidFill>
                          <a:latin typeface="Consolas"/>
                          <a:ea typeface="Consolas"/>
                          <a:cs typeface="Consolas"/>
                          <a:sym typeface="Consolas"/>
                        </a:rPr>
                        <a:t>c3</a:t>
                      </a:r>
                      <a:endParaRPr sz="4800">
                        <a:solidFill>
                          <a:srgbClr val="FFFFFF"/>
                        </a:solidFill>
                        <a:latin typeface="Consolas"/>
                        <a:ea typeface="Consolas"/>
                        <a:cs typeface="Consolas"/>
                        <a:sym typeface="Consolas"/>
                      </a:endParaRPr>
                    </a:p>
                  </a:txBody>
                  <a:tcPr marL="91425" marR="91425" marT="91425" marB="91425" anchor="b">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0"/>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1"/>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2"/>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3"/>
                  </a:ext>
                </a:extLst>
              </a:tr>
              <a:tr h="1143000">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38100" cap="flat" cmpd="sng">
                      <a:solidFill>
                        <a:srgbClr val="FFFF00"/>
                      </a:solidFill>
                      <a:prstDash val="solid"/>
                      <a:round/>
                      <a:headEnd type="none" w="sm" len="sm"/>
                      <a:tailEnd type="none" w="sm" len="sm"/>
                    </a:lnL>
                    <a:lnR w="38100" cap="flat" cmpd="sng">
                      <a:solidFill>
                        <a:srgbClr val="FFFF00"/>
                      </a:solidFill>
                      <a:prstDash val="solid"/>
                      <a:round/>
                      <a:headEnd type="none" w="sm" len="sm"/>
                      <a:tailEnd type="none" w="sm" len="sm"/>
                    </a:lnR>
                    <a:lnT w="38100" cap="flat" cmpd="sng">
                      <a:solidFill>
                        <a:srgbClr val="FFFF00"/>
                      </a:solidFill>
                      <a:prstDash val="solid"/>
                      <a:round/>
                      <a:headEnd type="none" w="sm" len="sm"/>
                      <a:tailEnd type="none" w="sm" len="sm"/>
                    </a:lnT>
                    <a:lnB w="38100" cap="flat" cmpd="sng">
                      <a:solidFill>
                        <a:srgbClr val="FFFF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2" name="Google Shape;732;p1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36"/>
        <p:cNvGrpSpPr/>
        <p:nvPr/>
      </p:nvGrpSpPr>
      <p:grpSpPr>
        <a:xfrm>
          <a:off x="0" y="0"/>
          <a:ext cx="0" cy="0"/>
          <a:chOff x="0" y="0"/>
          <a:chExt cx="0" cy="0"/>
        </a:xfrm>
      </p:grpSpPr>
      <p:sp>
        <p:nvSpPr>
          <p:cNvPr id="737" name="Google Shape;737;p1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2898</Words>
  <Application>Microsoft Office PowerPoint</Application>
  <PresentationFormat>On-screen Show (16:9)</PresentationFormat>
  <Paragraphs>832</Paragraphs>
  <Slides>165</Slides>
  <Notes>165</Notes>
  <HiddenSlides>2</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165</vt:i4>
      </vt:variant>
    </vt:vector>
  </HeadingPairs>
  <TitlesOfParts>
    <vt:vector size="168" baseType="lpstr">
      <vt:lpstr>Arial</vt:lpstr>
      <vt:lpstr>Consolas</vt:lpstr>
      <vt:lpstr>Simple Dark</vt:lpstr>
      <vt:lpstr>بسم الله الرحمن الرحیم</vt:lpstr>
      <vt:lpstr>CS101 Introduction to  Computer Science</vt:lpstr>
      <vt:lpstr>Lecture 6</vt:lpstr>
      <vt:lpstr>reading levels</vt:lpstr>
      <vt:lpstr>One fish. Two fish. Red fish. Blue fish.</vt:lpstr>
      <vt:lpstr>Before Grade 1</vt:lpstr>
      <vt:lpstr>PowerPoint Presentation</vt:lpstr>
      <vt:lpstr>Congratulations! Today is your day. You're off to Great Places! You're off and away!</vt:lpstr>
      <vt:lpstr>Grade 3</vt:lpstr>
      <vt:lpstr>PowerPoint Presentation</vt:lpstr>
      <vt:lpstr>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vt:lpstr>
      <vt:lpstr>Grade 10</vt:lpstr>
      <vt:lpstr>reading levels</vt:lpstr>
      <vt:lpstr>cryptography</vt:lpstr>
      <vt:lpstr>U  I  J  T   J  T   D  T  5  0</vt:lpstr>
      <vt:lpstr>T  H  I  S   I  S   C  S  5  0</vt:lpstr>
      <vt:lpstr>compiler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reverse engineering</vt:lpstr>
      <vt:lpstr>PowerPoint Presentation</vt:lpstr>
      <vt:lpstr>debugging</vt:lpstr>
      <vt:lpstr>PowerPoint Presentation</vt:lpstr>
      <vt:lpstr>PowerPoint Presentation</vt:lpstr>
      <vt:lpstr>PowerPoint Presentation</vt:lpstr>
      <vt:lpstr>PowerPoint Presentation</vt:lpstr>
      <vt:lpstr>PowerPoint Presentation</vt:lpstr>
      <vt:lpstr>PowerPoint Presentation</vt:lpstr>
      <vt:lpstr>CS50 Duck</vt:lpstr>
      <vt:lpstr>PowerPoint Presentation</vt:lpstr>
      <vt:lpstr>PowerPoint Presentation</vt:lpstr>
      <vt:lpstr>PowerPoint Presentation</vt:lpstr>
      <vt:lpstr>types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arrays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NUL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string</vt:lpstr>
      <vt:lpstr>string.h</vt:lpstr>
      <vt:lpstr>manual.cs50.io/#string.h</vt:lpstr>
      <vt:lpstr>strlen</vt:lpstr>
      <vt:lpstr>ctype.h</vt:lpstr>
      <vt:lpstr>manual.cs50.io/#ctype.h</vt:lpstr>
      <vt:lpstr>PowerPoint Presentation</vt:lpstr>
      <vt:lpstr>PowerPoint Presentation</vt:lpstr>
      <vt:lpstr>command-line arguments</vt:lpstr>
      <vt:lpstr>PowerPoint Presentation</vt:lpstr>
      <vt:lpstr>PowerPoint Presentation</vt:lpstr>
      <vt:lpstr>PowerPoint Presentation</vt:lpstr>
      <vt:lpstr>ASCII art</vt:lpstr>
      <vt:lpstr>cowsay</vt:lpstr>
      <vt:lpstr>exit status</vt:lpstr>
      <vt:lpstr>PowerPoint Presentation</vt:lpstr>
      <vt:lpstr>PowerPoint Presentation</vt:lpstr>
      <vt:lpstr>PowerPoint Presentation</vt:lpstr>
      <vt:lpstr>PowerPoint Presentation</vt:lpstr>
      <vt:lpstr>PowerPoint Presentation</vt:lpstr>
      <vt:lpstr>echo $?</vt:lpstr>
      <vt:lpstr>cryptography</vt:lpstr>
      <vt:lpstr>encryption</vt:lpstr>
      <vt:lpstr>PowerPoint Presentation</vt:lpstr>
      <vt:lpstr>PowerPoint Presentation</vt:lpstr>
      <vt:lpstr>cipher</vt:lpstr>
      <vt:lpstr>cipher</vt:lpstr>
      <vt:lpstr>PowerPoint Presentation</vt:lpstr>
      <vt:lpstr>PowerPoint Presentation</vt:lpstr>
      <vt:lpstr>PowerPoint Presentation</vt:lpstr>
      <vt:lpstr>PowerPoint Presentation</vt:lpstr>
      <vt:lpstr>PowerPoint Presentation</vt:lpstr>
      <vt:lpstr>PowerPoint Presentation</vt:lpstr>
      <vt:lpstr>decryption</vt:lpstr>
      <vt:lpstr>PowerPoint Presentation</vt:lpstr>
      <vt:lpstr>U  I  J  T   X  B  T   D  T  5  0</vt:lpstr>
      <vt:lpstr>T  I  J  T   X  B  T   D  T  5  0</vt:lpstr>
      <vt:lpstr>T  H  J  T   X  B  T   D  T  5  0</vt:lpstr>
      <vt:lpstr>T  H  I  T   X  B  T   D  T  5  0</vt:lpstr>
      <vt:lpstr>T  H  I  S   X  B  T   D  T  5  0</vt:lpstr>
      <vt:lpstr>T  H  I  S   W  B  T   D  T  5  0</vt:lpstr>
      <vt:lpstr>T  H  I  S   W  A  T   D  T  5  0</vt:lpstr>
      <vt:lpstr>T  H  I  S   W  A  S   D  T  5  0</vt:lpstr>
      <vt:lpstr>T  H  I  S   W  A  S   C  T  5  0</vt:lpstr>
      <vt:lpstr>T  H  I  S   W  A  S   C  S  5  0</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milestone</dc:creator>
  <cp:lastModifiedBy>milestone</cp:lastModifiedBy>
  <cp:revision>5</cp:revision>
  <dcterms:modified xsi:type="dcterms:W3CDTF">2025-05-11T21:17:23Z</dcterms:modified>
</cp:coreProperties>
</file>